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6"/>
  </p:notesMasterIdLst>
  <p:handoutMasterIdLst>
    <p:handoutMasterId r:id="rId27"/>
  </p:handoutMasterIdLst>
  <p:sldIdLst>
    <p:sldId id="256" r:id="rId2"/>
    <p:sldId id="409" r:id="rId3"/>
    <p:sldId id="430" r:id="rId4"/>
    <p:sldId id="287" r:id="rId5"/>
    <p:sldId id="329" r:id="rId6"/>
    <p:sldId id="431" r:id="rId7"/>
    <p:sldId id="433" r:id="rId8"/>
    <p:sldId id="434" r:id="rId9"/>
    <p:sldId id="435" r:id="rId10"/>
    <p:sldId id="436" r:id="rId11"/>
    <p:sldId id="437" r:id="rId12"/>
    <p:sldId id="438" r:id="rId13"/>
    <p:sldId id="442" r:id="rId14"/>
    <p:sldId id="443" r:id="rId15"/>
    <p:sldId id="421" r:id="rId16"/>
    <p:sldId id="444" r:id="rId17"/>
    <p:sldId id="445" r:id="rId18"/>
    <p:sldId id="446" r:id="rId19"/>
    <p:sldId id="439" r:id="rId20"/>
    <p:sldId id="447" r:id="rId21"/>
    <p:sldId id="349" r:id="rId22"/>
    <p:sldId id="350" r:id="rId23"/>
    <p:sldId id="351" r:id="rId24"/>
    <p:sldId id="35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88029" autoAdjust="0"/>
  </p:normalViewPr>
  <p:slideViewPr>
    <p:cSldViewPr snapToGrid="0">
      <p:cViewPr varScale="1">
        <p:scale>
          <a:sx n="64" d="100"/>
          <a:sy n="64" d="100"/>
        </p:scale>
        <p:origin x="1014" y="4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7/6/2021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7/6/2021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ZghMPWGXexs&amp;t=5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ZghMPWGXexs&amp;t=5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a:t>
            </a:fld>
            <a:endParaRPr lang="en-US" noProof="0"/>
          </a:p>
        </p:txBody>
      </p:sp>
    </p:spTree>
    <p:extLst>
      <p:ext uri="{BB962C8B-B14F-4D97-AF65-F5344CB8AC3E}">
        <p14:creationId xmlns:p14="http://schemas.microsoft.com/office/powerpoint/2010/main" val="779159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plenty of other rules that students might choose to list. </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246556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3025174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14</a:t>
            </a:fld>
            <a:endParaRPr lang="en-US" noProof="0"/>
          </a:p>
        </p:txBody>
      </p:sp>
    </p:spTree>
    <p:extLst>
      <p:ext uri="{BB962C8B-B14F-4D97-AF65-F5344CB8AC3E}">
        <p14:creationId xmlns:p14="http://schemas.microsoft.com/office/powerpoint/2010/main" val="2427901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15</a:t>
            </a:fld>
            <a:endParaRPr lang="en-US" noProof="0"/>
          </a:p>
        </p:txBody>
      </p:sp>
    </p:spTree>
    <p:extLst>
      <p:ext uri="{BB962C8B-B14F-4D97-AF65-F5344CB8AC3E}">
        <p14:creationId xmlns:p14="http://schemas.microsoft.com/office/powerpoint/2010/main" val="2909861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16</a:t>
            </a:fld>
            <a:endParaRPr lang="en-US" noProof="0"/>
          </a:p>
        </p:txBody>
      </p:sp>
    </p:spTree>
    <p:extLst>
      <p:ext uri="{BB962C8B-B14F-4D97-AF65-F5344CB8AC3E}">
        <p14:creationId xmlns:p14="http://schemas.microsoft.com/office/powerpoint/2010/main" val="477556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dirty="0"/>
          </a:p>
        </p:txBody>
      </p:sp>
    </p:spTree>
    <p:extLst>
      <p:ext uri="{BB962C8B-B14F-4D97-AF65-F5344CB8AC3E}">
        <p14:creationId xmlns:p14="http://schemas.microsoft.com/office/powerpoint/2010/main" val="244101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18</a:t>
            </a:fld>
            <a:endParaRPr lang="en-US" noProof="0" dirty="0"/>
          </a:p>
        </p:txBody>
      </p:sp>
    </p:spTree>
    <p:extLst>
      <p:ext uri="{BB962C8B-B14F-4D97-AF65-F5344CB8AC3E}">
        <p14:creationId xmlns:p14="http://schemas.microsoft.com/office/powerpoint/2010/main" val="3678512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19</a:t>
            </a:fld>
            <a:endParaRPr lang="en-US" noProof="0" dirty="0"/>
          </a:p>
        </p:txBody>
      </p:sp>
    </p:spTree>
    <p:extLst>
      <p:ext uri="{BB962C8B-B14F-4D97-AF65-F5344CB8AC3E}">
        <p14:creationId xmlns:p14="http://schemas.microsoft.com/office/powerpoint/2010/main" val="3663634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20</a:t>
            </a:fld>
            <a:endParaRPr lang="en-US" noProof="0" dirty="0"/>
          </a:p>
        </p:txBody>
      </p:sp>
    </p:spTree>
    <p:extLst>
      <p:ext uri="{BB962C8B-B14F-4D97-AF65-F5344CB8AC3E}">
        <p14:creationId xmlns:p14="http://schemas.microsoft.com/office/powerpoint/2010/main" val="3270340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use the images provided</a:t>
            </a:r>
            <a:r>
              <a:rPr lang="en-GB" baseline="0" dirty="0"/>
              <a:t> or watch the video below: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https://www.youtube.com/watch?v=ZghMPWGXexs&amp;t=5s</a:t>
            </a:r>
            <a:endParaRPr lang="en-GB" dirty="0"/>
          </a:p>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21</a:t>
            </a:fld>
            <a:endParaRPr lang="en-US" noProof="0"/>
          </a:p>
        </p:txBody>
      </p:sp>
    </p:spTree>
    <p:extLst>
      <p:ext uri="{BB962C8B-B14F-4D97-AF65-F5344CB8AC3E}">
        <p14:creationId xmlns:p14="http://schemas.microsoft.com/office/powerpoint/2010/main" val="1420364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Accept others such as backup, patch management and physical security. </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a:p>
        </p:txBody>
      </p:sp>
    </p:spTree>
    <p:extLst>
      <p:ext uri="{BB962C8B-B14F-4D97-AF65-F5344CB8AC3E}">
        <p14:creationId xmlns:p14="http://schemas.microsoft.com/office/powerpoint/2010/main" val="965807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use the images provided</a:t>
            </a:r>
            <a:r>
              <a:rPr lang="en-GB" baseline="0" dirty="0"/>
              <a:t> or watch the video below: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https://www.youtube.com/watch?v=ZghMPWGXexs&amp;t=5s</a:t>
            </a:r>
            <a:endParaRPr lang="en-GB" dirty="0"/>
          </a:p>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22</a:t>
            </a:fld>
            <a:endParaRPr lang="en-US" noProof="0"/>
          </a:p>
        </p:txBody>
      </p:sp>
    </p:spTree>
    <p:extLst>
      <p:ext uri="{BB962C8B-B14F-4D97-AF65-F5344CB8AC3E}">
        <p14:creationId xmlns:p14="http://schemas.microsoft.com/office/powerpoint/2010/main" val="16305279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23</a:t>
            </a:fld>
            <a:endParaRPr lang="en-US" noProof="0"/>
          </a:p>
        </p:txBody>
      </p:sp>
    </p:spTree>
    <p:extLst>
      <p:ext uri="{BB962C8B-B14F-4D97-AF65-F5344CB8AC3E}">
        <p14:creationId xmlns:p14="http://schemas.microsoft.com/office/powerpoint/2010/main" val="30767087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24</a:t>
            </a:fld>
            <a:endParaRPr lang="en-US" noProof="0"/>
          </a:p>
        </p:txBody>
      </p:sp>
    </p:spTree>
    <p:extLst>
      <p:ext uri="{BB962C8B-B14F-4D97-AF65-F5344CB8AC3E}">
        <p14:creationId xmlns:p14="http://schemas.microsoft.com/office/powerpoint/2010/main" val="3429764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77005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dirty="0"/>
          </a:p>
        </p:txBody>
      </p:sp>
    </p:spTree>
    <p:extLst>
      <p:ext uri="{BB962C8B-B14F-4D97-AF65-F5344CB8AC3E}">
        <p14:creationId xmlns:p14="http://schemas.microsoft.com/office/powerpoint/2010/main" val="1498821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3770888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1716070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452411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212157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get students to use the internet or look at the schools own acceptable use policy and use that as the screenshot example. </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13951379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DT24: Cyber resilience </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6" name="Picture Placeholder 5">
            <a:extLst>
              <a:ext uri="{FF2B5EF4-FFF2-40B4-BE49-F238E27FC236}">
                <a16:creationId xmlns:a16="http://schemas.microsoft.com/office/drawing/2014/main" id="{23258C3F-3423-46A8-8DC8-1267EA3BD622}"/>
              </a:ext>
            </a:extLst>
          </p:cNvPr>
          <p:cNvPicPr>
            <a:picLocks noGrp="1" noChangeAspect="1"/>
          </p:cNvPicPr>
          <p:nvPr>
            <p:ph type="pic" sz="quarter" idx="10"/>
          </p:nvPr>
        </p:nvPicPr>
        <p:blipFill>
          <a:blip r:embed="rId2"/>
          <a:srcRect l="10984" r="10984"/>
          <a:stretch>
            <a:fillRect/>
          </a:stretch>
        </p:blipFill>
        <p:spPr>
          <a:prstGeom prst="rect">
            <a:avLst/>
          </a:prstGeom>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Strong passwords</a:t>
            </a:r>
          </a:p>
        </p:txBody>
      </p:sp>
      <p:sp>
        <p:nvSpPr>
          <p:cNvPr id="5" name="Slide Number Placeholder 1"/>
          <p:cNvSpPr>
            <a:spLocks noGrp="1"/>
          </p:cNvSpPr>
          <p:nvPr>
            <p:ph type="sldNum" sz="quarter" idx="11"/>
          </p:nvPr>
        </p:nvSpPr>
        <p:spPr>
          <a:xfrm>
            <a:off x="11545566" y="6714000"/>
            <a:ext cx="597600" cy="144000"/>
          </a:xfrm>
          <a:solidFill>
            <a:schemeClr val="accent5">
              <a:lumMod val="20000"/>
              <a:lumOff val="80000"/>
            </a:schemeClr>
          </a:solidFill>
        </p:spPr>
        <p:txBody>
          <a:bodyPr/>
          <a:lstStyle/>
          <a:p>
            <a:fld id="{058DB212-BFA2-403F-85EF-DFD3FF6D973A}" type="slidenum">
              <a:rPr lang="en-US" noProof="0" smtClean="0"/>
              <a:pPr/>
              <a:t>10</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765378"/>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 strong password?</a:t>
            </a:r>
          </a:p>
          <a:p>
            <a:pPr algn="ctr"/>
            <a:endParaRPr lang="en-GB" u="sng" dirty="0">
              <a:solidFill>
                <a:schemeClr val="tx1"/>
              </a:solidFill>
              <a:latin typeface="+mj-lt"/>
            </a:endParaRPr>
          </a:p>
          <a:p>
            <a:pPr algn="ctr"/>
            <a:r>
              <a:rPr lang="en-GB" dirty="0">
                <a:solidFill>
                  <a:schemeClr val="tx1"/>
                </a:solidFill>
                <a:latin typeface="+mj-lt"/>
              </a:rPr>
              <a:t>To keep an account as secure as possible so it’s vulnerable from attacks from other users who could gain unauthorised access if the password is easy to guess or through automation such as brute force attack. </a:t>
            </a:r>
          </a:p>
          <a:p>
            <a:pPr algn="ctr"/>
            <a:endParaRPr lang="en-GB" u="sng" dirty="0">
              <a:solidFill>
                <a:schemeClr val="tx1"/>
              </a:solidFill>
              <a:latin typeface="+mj-lt"/>
            </a:endParaRPr>
          </a:p>
        </p:txBody>
      </p:sp>
      <p:sp>
        <p:nvSpPr>
          <p:cNvPr id="8" name="Rectangle 7">
            <a:extLst>
              <a:ext uri="{FF2B5EF4-FFF2-40B4-BE49-F238E27FC236}">
                <a16:creationId xmlns:a16="http://schemas.microsoft.com/office/drawing/2014/main" id="{F99D7224-59A7-4C47-9863-B56C3E76BED7}"/>
              </a:ext>
            </a:extLst>
          </p:cNvPr>
          <p:cNvSpPr/>
          <p:nvPr/>
        </p:nvSpPr>
        <p:spPr>
          <a:xfrm>
            <a:off x="5602513" y="3335198"/>
            <a:ext cx="6413274" cy="324548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features that make up a strong password.</a:t>
            </a:r>
          </a:p>
          <a:p>
            <a:pPr algn="ctr"/>
            <a:endParaRPr lang="en-GB" u="sng" dirty="0">
              <a:solidFill>
                <a:schemeClr val="tx1"/>
              </a:solidFill>
              <a:latin typeface="+mj-lt"/>
            </a:endParaRPr>
          </a:p>
          <a:p>
            <a:pPr algn="ctr"/>
            <a:r>
              <a:rPr lang="en-GB" dirty="0">
                <a:solidFill>
                  <a:schemeClr val="tx1"/>
                </a:solidFill>
                <a:latin typeface="+mj-lt"/>
              </a:rPr>
              <a:t>At least eight characters</a:t>
            </a:r>
          </a:p>
          <a:p>
            <a:pPr algn="ctr"/>
            <a:r>
              <a:rPr lang="en-GB" dirty="0">
                <a:solidFill>
                  <a:schemeClr val="tx1"/>
                </a:solidFill>
                <a:latin typeface="+mj-lt"/>
              </a:rPr>
              <a:t>Include upper case</a:t>
            </a:r>
          </a:p>
          <a:p>
            <a:pPr algn="ctr"/>
            <a:r>
              <a:rPr lang="en-GB" dirty="0">
                <a:solidFill>
                  <a:schemeClr val="tx1"/>
                </a:solidFill>
                <a:latin typeface="+mj-lt"/>
              </a:rPr>
              <a:t>Include lower case</a:t>
            </a:r>
          </a:p>
          <a:p>
            <a:pPr algn="ctr"/>
            <a:r>
              <a:rPr lang="en-GB" dirty="0">
                <a:solidFill>
                  <a:schemeClr val="tx1"/>
                </a:solidFill>
                <a:latin typeface="+mj-lt"/>
              </a:rPr>
              <a:t>Include special characters</a:t>
            </a:r>
          </a:p>
          <a:p>
            <a:pPr algn="ctr"/>
            <a:r>
              <a:rPr lang="en-GB" dirty="0">
                <a:solidFill>
                  <a:schemeClr val="tx1"/>
                </a:solidFill>
                <a:latin typeface="+mj-lt"/>
              </a:rPr>
              <a:t>Include numbers</a:t>
            </a:r>
          </a:p>
          <a:p>
            <a:pPr algn="ctr"/>
            <a:r>
              <a:rPr lang="en-GB" dirty="0">
                <a:solidFill>
                  <a:schemeClr val="tx1"/>
                </a:solidFill>
                <a:latin typeface="+mj-lt"/>
              </a:rPr>
              <a:t>Does not include a name, company name or user name</a:t>
            </a:r>
          </a:p>
          <a:p>
            <a:pPr algn="ctr"/>
            <a:r>
              <a:rPr lang="en-GB" dirty="0">
                <a:solidFill>
                  <a:schemeClr val="tx1"/>
                </a:solidFill>
                <a:latin typeface="+mj-lt"/>
              </a:rPr>
              <a:t>Does not contain a complete word</a:t>
            </a:r>
          </a:p>
          <a:p>
            <a:pPr algn="ctr"/>
            <a:r>
              <a:rPr lang="en-GB" dirty="0">
                <a:solidFill>
                  <a:schemeClr val="tx1"/>
                </a:solidFill>
                <a:latin typeface="+mj-lt"/>
              </a:rPr>
              <a:t>Relates to an acronym</a:t>
            </a:r>
          </a:p>
          <a:p>
            <a:pPr algn="ctr"/>
            <a:endParaRPr lang="en-GB" u="sng" dirty="0">
              <a:solidFill>
                <a:schemeClr val="tx1"/>
              </a:solidFill>
              <a:latin typeface="+mj-lt"/>
            </a:endParaRPr>
          </a:p>
          <a:p>
            <a:pPr algn="ctr">
              <a:lnSpc>
                <a:spcPct val="150000"/>
              </a:lnSpc>
            </a:pPr>
            <a:endParaRPr lang="en-GB" sz="1600" dirty="0">
              <a:solidFill>
                <a:schemeClr val="tx1"/>
              </a:solidFill>
              <a:latin typeface="+mj-lt"/>
            </a:endParaRPr>
          </a:p>
        </p:txBody>
      </p:sp>
      <p:pic>
        <p:nvPicPr>
          <p:cNvPr id="4" name="Picture 3">
            <a:extLst>
              <a:ext uri="{FF2B5EF4-FFF2-40B4-BE49-F238E27FC236}">
                <a16:creationId xmlns:a16="http://schemas.microsoft.com/office/drawing/2014/main" id="{ED9DA7BC-D18A-44F3-9FAF-5DC4B870F3A0}"/>
              </a:ext>
            </a:extLst>
          </p:cNvPr>
          <p:cNvPicPr>
            <a:picLocks noChangeAspect="1"/>
          </p:cNvPicPr>
          <p:nvPr/>
        </p:nvPicPr>
        <p:blipFill>
          <a:blip r:embed="rId3"/>
          <a:stretch>
            <a:fillRect/>
          </a:stretch>
        </p:blipFill>
        <p:spPr>
          <a:xfrm>
            <a:off x="176211" y="858747"/>
            <a:ext cx="5158221" cy="2708066"/>
          </a:xfrm>
          <a:prstGeom prst="rect">
            <a:avLst/>
          </a:prstGeom>
          <a:ln>
            <a:solidFill>
              <a:schemeClr val="tx1"/>
            </a:solidFill>
          </a:ln>
        </p:spPr>
      </p:pic>
      <p:sp>
        <p:nvSpPr>
          <p:cNvPr id="11" name="Rectangle 10">
            <a:extLst>
              <a:ext uri="{FF2B5EF4-FFF2-40B4-BE49-F238E27FC236}">
                <a16:creationId xmlns:a16="http://schemas.microsoft.com/office/drawing/2014/main" id="{B5FAD2C1-2055-403D-BF7E-89E7AEEC0A1D}"/>
              </a:ext>
            </a:extLst>
          </p:cNvPr>
          <p:cNvSpPr/>
          <p:nvPr/>
        </p:nvSpPr>
        <p:spPr>
          <a:xfrm>
            <a:off x="176211" y="4212236"/>
            <a:ext cx="5158221" cy="236844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 brute force attack?</a:t>
            </a:r>
          </a:p>
          <a:p>
            <a:pPr algn="ctr"/>
            <a:endParaRPr lang="en-GB" u="sng" dirty="0">
              <a:solidFill>
                <a:schemeClr val="tx1"/>
              </a:solidFill>
              <a:latin typeface="+mj-lt"/>
            </a:endParaRPr>
          </a:p>
          <a:p>
            <a:pPr algn="ctr"/>
            <a:r>
              <a:rPr lang="en-GB" dirty="0">
                <a:solidFill>
                  <a:schemeClr val="tx1"/>
                </a:solidFill>
                <a:latin typeface="+mj-lt"/>
              </a:rPr>
              <a:t>An attack that attempts to decode passwords/encryption keys/encrypted data by using software to generate all possible/numerous combinations which are then attempted using a trial and error method. Strong passwords are more likely avoid becoming a victim of this type of attack. </a:t>
            </a:r>
          </a:p>
          <a:p>
            <a:pPr algn="ctr"/>
            <a:endParaRPr lang="en-GB" u="sng" dirty="0">
              <a:solidFill>
                <a:schemeClr val="tx1"/>
              </a:solidFill>
              <a:latin typeface="+mj-lt"/>
            </a:endParaRPr>
          </a:p>
        </p:txBody>
      </p:sp>
    </p:spTree>
    <p:extLst>
      <p:ext uri="{BB962C8B-B14F-4D97-AF65-F5344CB8AC3E}">
        <p14:creationId xmlns:p14="http://schemas.microsoft.com/office/powerpoint/2010/main" val="2813247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Network policies</a:t>
            </a:r>
          </a:p>
        </p:txBody>
      </p:sp>
      <p:sp>
        <p:nvSpPr>
          <p:cNvPr id="5" name="Slide Number Placeholder 1"/>
          <p:cNvSpPr>
            <a:spLocks noGrp="1"/>
          </p:cNvSpPr>
          <p:nvPr>
            <p:ph type="sldNum" sz="quarter" idx="11"/>
          </p:nvPr>
        </p:nvSpPr>
        <p:spPr>
          <a:xfrm>
            <a:off x="11545566" y="6714000"/>
            <a:ext cx="597600" cy="144000"/>
          </a:xfrm>
        </p:spPr>
        <p:txBody>
          <a:bodyPr/>
          <a:lstStyle/>
          <a:p>
            <a:fld id="{058DB212-BFA2-403F-85EF-DFD3FF6D973A}" type="slidenum">
              <a:rPr lang="en-US" noProof="0" smtClean="0"/>
              <a:pPr/>
              <a:t>11</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76537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 network policy?</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8" name="Rectangle 7">
            <a:extLst>
              <a:ext uri="{FF2B5EF4-FFF2-40B4-BE49-F238E27FC236}">
                <a16:creationId xmlns:a16="http://schemas.microsoft.com/office/drawing/2014/main" id="{F99D7224-59A7-4C47-9863-B56C3E76BED7}"/>
              </a:ext>
            </a:extLst>
          </p:cNvPr>
          <p:cNvSpPr/>
          <p:nvPr/>
        </p:nvSpPr>
        <p:spPr>
          <a:xfrm>
            <a:off x="5602513" y="3335198"/>
            <a:ext cx="6413274" cy="324548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typical rules that could appear in a network policy.</a:t>
            </a:r>
          </a:p>
          <a:p>
            <a:pPr algn="ctr"/>
            <a:endParaRPr lang="en-GB" u="sng" dirty="0">
              <a:solidFill>
                <a:schemeClr val="tx1"/>
              </a:solidFill>
              <a:latin typeface="+mj-lt"/>
            </a:endParaRPr>
          </a:p>
          <a:p>
            <a:pPr algn="ctr">
              <a:lnSpc>
                <a:spcPct val="150000"/>
              </a:lnSpc>
            </a:pPr>
            <a:endParaRPr lang="en-GB" sz="1600" dirty="0">
              <a:solidFill>
                <a:schemeClr val="tx1"/>
              </a:solidFill>
              <a:latin typeface="+mj-lt"/>
            </a:endParaRPr>
          </a:p>
        </p:txBody>
      </p:sp>
      <p:sp>
        <p:nvSpPr>
          <p:cNvPr id="11" name="Rectangle 10">
            <a:extLst>
              <a:ext uri="{FF2B5EF4-FFF2-40B4-BE49-F238E27FC236}">
                <a16:creationId xmlns:a16="http://schemas.microsoft.com/office/drawing/2014/main" id="{B5FAD2C1-2055-403D-BF7E-89E7AEEC0A1D}"/>
              </a:ext>
            </a:extLst>
          </p:cNvPr>
          <p:cNvSpPr/>
          <p:nvPr/>
        </p:nvSpPr>
        <p:spPr>
          <a:xfrm>
            <a:off x="176211" y="850734"/>
            <a:ext cx="5158221" cy="72323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Provide a screenshot of an existing network policy below. </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9AD75095-7F43-4CED-969E-1864EBF4A413}"/>
              </a:ext>
            </a:extLst>
          </p:cNvPr>
          <p:cNvSpPr/>
          <p:nvPr/>
        </p:nvSpPr>
        <p:spPr>
          <a:xfrm>
            <a:off x="157162" y="1666718"/>
            <a:ext cx="5158221" cy="491396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Example</a:t>
            </a:r>
          </a:p>
          <a:p>
            <a:pPr algn="ctr"/>
            <a:endParaRPr lang="en-GB" u="sng" dirty="0">
              <a:solidFill>
                <a:schemeClr val="tx1"/>
              </a:solidFill>
              <a:latin typeface="+mj-lt"/>
            </a:endParaRPr>
          </a:p>
        </p:txBody>
      </p:sp>
    </p:spTree>
    <p:extLst>
      <p:ext uri="{BB962C8B-B14F-4D97-AF65-F5344CB8AC3E}">
        <p14:creationId xmlns:p14="http://schemas.microsoft.com/office/powerpoint/2010/main" val="858941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Network policies</a:t>
            </a:r>
          </a:p>
        </p:txBody>
      </p:sp>
      <p:sp>
        <p:nvSpPr>
          <p:cNvPr id="5" name="Slide Number Placeholder 1"/>
          <p:cNvSpPr>
            <a:spLocks noGrp="1"/>
          </p:cNvSpPr>
          <p:nvPr>
            <p:ph type="sldNum" sz="quarter" idx="11"/>
          </p:nvPr>
        </p:nvSpPr>
        <p:spPr>
          <a:xfrm>
            <a:off x="11545566" y="6714000"/>
            <a:ext cx="597600" cy="144000"/>
          </a:xfrm>
          <a:solidFill>
            <a:schemeClr val="accent5">
              <a:lumMod val="20000"/>
              <a:lumOff val="80000"/>
            </a:schemeClr>
          </a:solidFill>
        </p:spPr>
        <p:txBody>
          <a:bodyPr/>
          <a:lstStyle/>
          <a:p>
            <a:fld id="{058DB212-BFA2-403F-85EF-DFD3FF6D973A}" type="slidenum">
              <a:rPr lang="en-US" noProof="0" smtClean="0"/>
              <a:pPr/>
              <a:t>12</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765378"/>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 network policy?</a:t>
            </a:r>
          </a:p>
          <a:p>
            <a:pPr algn="ctr"/>
            <a:endParaRPr lang="en-GB" u="sng" dirty="0">
              <a:solidFill>
                <a:schemeClr val="tx1"/>
              </a:solidFill>
              <a:latin typeface="+mj-lt"/>
            </a:endParaRPr>
          </a:p>
          <a:p>
            <a:pPr algn="ctr"/>
            <a:r>
              <a:rPr lang="en-GB" dirty="0">
                <a:solidFill>
                  <a:schemeClr val="tx1"/>
                </a:solidFill>
                <a:latin typeface="+mj-lt"/>
              </a:rPr>
              <a:t>The purpose of a network policy is provide a list of rules that identify the what you can and cannot do on the network whether it’s a school network or a network in the workplace. </a:t>
            </a:r>
          </a:p>
          <a:p>
            <a:pPr algn="ctr"/>
            <a:endParaRPr lang="en-GB" u="sng" dirty="0">
              <a:solidFill>
                <a:schemeClr val="tx1"/>
              </a:solidFill>
              <a:latin typeface="+mj-lt"/>
            </a:endParaRPr>
          </a:p>
        </p:txBody>
      </p:sp>
      <p:sp>
        <p:nvSpPr>
          <p:cNvPr id="8" name="Rectangle 7">
            <a:extLst>
              <a:ext uri="{FF2B5EF4-FFF2-40B4-BE49-F238E27FC236}">
                <a16:creationId xmlns:a16="http://schemas.microsoft.com/office/drawing/2014/main" id="{F99D7224-59A7-4C47-9863-B56C3E76BED7}"/>
              </a:ext>
            </a:extLst>
          </p:cNvPr>
          <p:cNvSpPr/>
          <p:nvPr/>
        </p:nvSpPr>
        <p:spPr>
          <a:xfrm>
            <a:off x="5602513" y="3335198"/>
            <a:ext cx="6413274" cy="324548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typical rules that could appear in a network policy.</a:t>
            </a:r>
          </a:p>
          <a:p>
            <a:pPr algn="ctr"/>
            <a:endParaRPr lang="en-GB" u="sng" dirty="0">
              <a:solidFill>
                <a:schemeClr val="tx1"/>
              </a:solidFill>
              <a:latin typeface="+mj-lt"/>
            </a:endParaRPr>
          </a:p>
          <a:p>
            <a:pPr algn="ctr">
              <a:lnSpc>
                <a:spcPct val="150000"/>
              </a:lnSpc>
            </a:pPr>
            <a:r>
              <a:rPr lang="en-GB" sz="1600" dirty="0">
                <a:solidFill>
                  <a:schemeClr val="tx1"/>
                </a:solidFill>
                <a:latin typeface="+mj-lt"/>
              </a:rPr>
              <a:t>You must not tell anyone your Username or Password (or allow anyone to use the computer system using your credentials)</a:t>
            </a:r>
          </a:p>
          <a:p>
            <a:pPr algn="ctr">
              <a:lnSpc>
                <a:spcPct val="150000"/>
              </a:lnSpc>
            </a:pPr>
            <a:r>
              <a:rPr lang="en-GB" sz="1600" dirty="0">
                <a:solidFill>
                  <a:schemeClr val="tx1"/>
                </a:solidFill>
                <a:latin typeface="+mj-lt"/>
              </a:rPr>
              <a:t>You must not attempt to bypass any network/internet security or filtering systems.</a:t>
            </a:r>
          </a:p>
          <a:p>
            <a:pPr algn="ctr">
              <a:lnSpc>
                <a:spcPct val="150000"/>
              </a:lnSpc>
            </a:pPr>
            <a:r>
              <a:rPr lang="en-GB" sz="1600" dirty="0">
                <a:solidFill>
                  <a:schemeClr val="tx1"/>
                </a:solidFill>
                <a:latin typeface="+mj-lt"/>
              </a:rPr>
              <a:t>You must never deliberately browse, download, upload, forward or store material (this includes files and applications) which could be considered offensive, illegal or inappropriate.</a:t>
            </a:r>
          </a:p>
        </p:txBody>
      </p:sp>
      <p:sp>
        <p:nvSpPr>
          <p:cNvPr id="11" name="Rectangle 10">
            <a:extLst>
              <a:ext uri="{FF2B5EF4-FFF2-40B4-BE49-F238E27FC236}">
                <a16:creationId xmlns:a16="http://schemas.microsoft.com/office/drawing/2014/main" id="{B5FAD2C1-2055-403D-BF7E-89E7AEEC0A1D}"/>
              </a:ext>
            </a:extLst>
          </p:cNvPr>
          <p:cNvSpPr/>
          <p:nvPr/>
        </p:nvSpPr>
        <p:spPr>
          <a:xfrm>
            <a:off x="176211" y="850734"/>
            <a:ext cx="5158221" cy="72323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Provide a screenshot of an existing network policy below. </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9AD75095-7F43-4CED-969E-1864EBF4A413}"/>
              </a:ext>
            </a:extLst>
          </p:cNvPr>
          <p:cNvSpPr/>
          <p:nvPr/>
        </p:nvSpPr>
        <p:spPr>
          <a:xfrm>
            <a:off x="157162" y="1666718"/>
            <a:ext cx="5158221" cy="491396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Example</a:t>
            </a:r>
          </a:p>
          <a:p>
            <a:pPr algn="ctr"/>
            <a:endParaRPr lang="en-GB" u="sng" dirty="0">
              <a:solidFill>
                <a:schemeClr val="tx1"/>
              </a:solidFill>
              <a:latin typeface="+mj-lt"/>
            </a:endParaRPr>
          </a:p>
        </p:txBody>
      </p:sp>
      <p:pic>
        <p:nvPicPr>
          <p:cNvPr id="2" name="Picture 1">
            <a:extLst>
              <a:ext uri="{FF2B5EF4-FFF2-40B4-BE49-F238E27FC236}">
                <a16:creationId xmlns:a16="http://schemas.microsoft.com/office/drawing/2014/main" id="{012C8188-5487-453F-ACBE-8213876B2666}"/>
              </a:ext>
            </a:extLst>
          </p:cNvPr>
          <p:cNvPicPr>
            <a:picLocks noChangeAspect="1"/>
          </p:cNvPicPr>
          <p:nvPr/>
        </p:nvPicPr>
        <p:blipFill>
          <a:blip r:embed="rId3"/>
          <a:stretch>
            <a:fillRect/>
          </a:stretch>
        </p:blipFill>
        <p:spPr>
          <a:xfrm>
            <a:off x="878580" y="1709040"/>
            <a:ext cx="3753481" cy="4829319"/>
          </a:xfrm>
          <a:prstGeom prst="rect">
            <a:avLst/>
          </a:prstGeom>
        </p:spPr>
      </p:pic>
    </p:spTree>
    <p:extLst>
      <p:ext uri="{BB962C8B-B14F-4D97-AF65-F5344CB8AC3E}">
        <p14:creationId xmlns:p14="http://schemas.microsoft.com/office/powerpoint/2010/main" val="2489122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8609466" cy="984885"/>
          </a:xfrm>
          <a:prstGeom prst="rect">
            <a:avLst/>
          </a:prstGeom>
          <a:noFill/>
        </p:spPr>
        <p:txBody>
          <a:bodyPr wrap="square" rtlCol="0">
            <a:spAutoFit/>
          </a:bodyPr>
          <a:lstStyle/>
          <a:p>
            <a:r>
              <a:rPr lang="en-GB" sz="2400" b="1" u="sng" dirty="0">
                <a:latin typeface="+mj-lt"/>
              </a:rPr>
              <a:t>New information</a:t>
            </a:r>
          </a:p>
          <a:p>
            <a:r>
              <a:rPr lang="en-GB" dirty="0">
                <a:latin typeface="+mj-lt"/>
              </a:rPr>
              <a:t>Identify what we do or can do to keep our homes safe.</a:t>
            </a:r>
          </a:p>
          <a:p>
            <a:endParaRPr lang="en-GB" sz="1600" dirty="0">
              <a:latin typeface="+mj-lt"/>
            </a:endParaRPr>
          </a:p>
        </p:txBody>
      </p:sp>
      <p:pic>
        <p:nvPicPr>
          <p:cNvPr id="4" name="Picture 3">
            <a:extLst>
              <a:ext uri="{FF2B5EF4-FFF2-40B4-BE49-F238E27FC236}">
                <a16:creationId xmlns:a16="http://schemas.microsoft.com/office/drawing/2014/main" id="{037113F6-D145-4F92-A667-4D17BA24C1D1}"/>
              </a:ext>
            </a:extLst>
          </p:cNvPr>
          <p:cNvPicPr>
            <a:picLocks noChangeAspect="1"/>
          </p:cNvPicPr>
          <p:nvPr/>
        </p:nvPicPr>
        <p:blipFill>
          <a:blip r:embed="rId3"/>
          <a:stretch>
            <a:fillRect/>
          </a:stretch>
        </p:blipFill>
        <p:spPr>
          <a:xfrm>
            <a:off x="4064000" y="2466218"/>
            <a:ext cx="3323771" cy="2215848"/>
          </a:xfrm>
          <a:prstGeom prst="rect">
            <a:avLst/>
          </a:prstGeom>
        </p:spPr>
      </p:pic>
    </p:spTree>
    <p:extLst>
      <p:ext uri="{BB962C8B-B14F-4D97-AF65-F5344CB8AC3E}">
        <p14:creationId xmlns:p14="http://schemas.microsoft.com/office/powerpoint/2010/main" val="943832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8609466" cy="984885"/>
          </a:xfrm>
          <a:prstGeom prst="rect">
            <a:avLst/>
          </a:prstGeom>
          <a:noFill/>
        </p:spPr>
        <p:txBody>
          <a:bodyPr wrap="square" rtlCol="0">
            <a:spAutoFit/>
          </a:bodyPr>
          <a:lstStyle/>
          <a:p>
            <a:r>
              <a:rPr lang="en-GB" sz="2400" b="1" u="sng" dirty="0">
                <a:latin typeface="+mj-lt"/>
              </a:rPr>
              <a:t>New information</a:t>
            </a:r>
          </a:p>
          <a:p>
            <a:r>
              <a:rPr lang="en-GB" dirty="0">
                <a:latin typeface="+mj-lt"/>
              </a:rPr>
              <a:t>Identify what we do or can do to keep our homes safe.</a:t>
            </a:r>
          </a:p>
          <a:p>
            <a:endParaRPr lang="en-GB" sz="1600" dirty="0">
              <a:latin typeface="+mj-lt"/>
            </a:endParaRPr>
          </a:p>
        </p:txBody>
      </p:sp>
      <p:pic>
        <p:nvPicPr>
          <p:cNvPr id="4" name="Picture 3">
            <a:extLst>
              <a:ext uri="{FF2B5EF4-FFF2-40B4-BE49-F238E27FC236}">
                <a16:creationId xmlns:a16="http://schemas.microsoft.com/office/drawing/2014/main" id="{037113F6-D145-4F92-A667-4D17BA24C1D1}"/>
              </a:ext>
            </a:extLst>
          </p:cNvPr>
          <p:cNvPicPr>
            <a:picLocks noChangeAspect="1"/>
          </p:cNvPicPr>
          <p:nvPr/>
        </p:nvPicPr>
        <p:blipFill>
          <a:blip r:embed="rId3"/>
          <a:stretch>
            <a:fillRect/>
          </a:stretch>
        </p:blipFill>
        <p:spPr>
          <a:xfrm>
            <a:off x="4064000" y="2466218"/>
            <a:ext cx="3323771" cy="2215848"/>
          </a:xfrm>
          <a:prstGeom prst="rect">
            <a:avLst/>
          </a:prstGeom>
        </p:spPr>
      </p:pic>
      <p:sp>
        <p:nvSpPr>
          <p:cNvPr id="5" name="TextBox 4">
            <a:extLst>
              <a:ext uri="{FF2B5EF4-FFF2-40B4-BE49-F238E27FC236}">
                <a16:creationId xmlns:a16="http://schemas.microsoft.com/office/drawing/2014/main" id="{0721AC92-2BAB-4E03-9B9A-D77AF029656D}"/>
              </a:ext>
            </a:extLst>
          </p:cNvPr>
          <p:cNvSpPr txBox="1"/>
          <p:nvPr/>
        </p:nvSpPr>
        <p:spPr>
          <a:xfrm>
            <a:off x="1509486" y="1407886"/>
            <a:ext cx="2206171" cy="369332"/>
          </a:xfrm>
          <a:prstGeom prst="rect">
            <a:avLst/>
          </a:prstGeom>
          <a:noFill/>
        </p:spPr>
        <p:txBody>
          <a:bodyPr wrap="square" rtlCol="0">
            <a:spAutoFit/>
          </a:bodyPr>
          <a:lstStyle/>
          <a:p>
            <a:r>
              <a:rPr lang="en-GB" dirty="0">
                <a:latin typeface="+mj-lt"/>
              </a:rPr>
              <a:t>Secure the doors</a:t>
            </a:r>
          </a:p>
        </p:txBody>
      </p:sp>
      <p:sp>
        <p:nvSpPr>
          <p:cNvPr id="6" name="TextBox 5">
            <a:extLst>
              <a:ext uri="{FF2B5EF4-FFF2-40B4-BE49-F238E27FC236}">
                <a16:creationId xmlns:a16="http://schemas.microsoft.com/office/drawing/2014/main" id="{456B0346-63E4-475F-936E-7DD70C175825}"/>
              </a:ext>
            </a:extLst>
          </p:cNvPr>
          <p:cNvSpPr txBox="1"/>
          <p:nvPr/>
        </p:nvSpPr>
        <p:spPr>
          <a:xfrm>
            <a:off x="1110343" y="3244334"/>
            <a:ext cx="2206171" cy="369332"/>
          </a:xfrm>
          <a:prstGeom prst="rect">
            <a:avLst/>
          </a:prstGeom>
          <a:noFill/>
        </p:spPr>
        <p:txBody>
          <a:bodyPr wrap="square" rtlCol="0">
            <a:spAutoFit/>
          </a:bodyPr>
          <a:lstStyle/>
          <a:p>
            <a:r>
              <a:rPr lang="en-GB" dirty="0">
                <a:latin typeface="+mj-lt"/>
              </a:rPr>
              <a:t>Burglar alarms</a:t>
            </a:r>
          </a:p>
        </p:txBody>
      </p:sp>
      <p:sp>
        <p:nvSpPr>
          <p:cNvPr id="7" name="TextBox 6">
            <a:extLst>
              <a:ext uri="{FF2B5EF4-FFF2-40B4-BE49-F238E27FC236}">
                <a16:creationId xmlns:a16="http://schemas.microsoft.com/office/drawing/2014/main" id="{1CC0FCA4-FC11-4C83-9A84-E0A8D38FF9EE}"/>
              </a:ext>
            </a:extLst>
          </p:cNvPr>
          <p:cNvSpPr txBox="1"/>
          <p:nvPr/>
        </p:nvSpPr>
        <p:spPr>
          <a:xfrm>
            <a:off x="2960914" y="5450114"/>
            <a:ext cx="2206171" cy="369332"/>
          </a:xfrm>
          <a:prstGeom prst="rect">
            <a:avLst/>
          </a:prstGeom>
          <a:noFill/>
        </p:spPr>
        <p:txBody>
          <a:bodyPr wrap="square" rtlCol="0">
            <a:spAutoFit/>
          </a:bodyPr>
          <a:lstStyle/>
          <a:p>
            <a:r>
              <a:rPr lang="en-GB" dirty="0">
                <a:latin typeface="+mj-lt"/>
              </a:rPr>
              <a:t>Fire/Smoke alarm</a:t>
            </a:r>
          </a:p>
        </p:txBody>
      </p:sp>
      <p:sp>
        <p:nvSpPr>
          <p:cNvPr id="8" name="TextBox 7">
            <a:extLst>
              <a:ext uri="{FF2B5EF4-FFF2-40B4-BE49-F238E27FC236}">
                <a16:creationId xmlns:a16="http://schemas.microsoft.com/office/drawing/2014/main" id="{6E6605C9-00FB-4141-966C-3796351648AF}"/>
              </a:ext>
            </a:extLst>
          </p:cNvPr>
          <p:cNvSpPr txBox="1"/>
          <p:nvPr/>
        </p:nvSpPr>
        <p:spPr>
          <a:xfrm>
            <a:off x="7387771" y="5450114"/>
            <a:ext cx="2206171" cy="369332"/>
          </a:xfrm>
          <a:prstGeom prst="rect">
            <a:avLst/>
          </a:prstGeom>
          <a:noFill/>
        </p:spPr>
        <p:txBody>
          <a:bodyPr wrap="square" rtlCol="0">
            <a:spAutoFit/>
          </a:bodyPr>
          <a:lstStyle/>
          <a:p>
            <a:r>
              <a:rPr lang="en-GB" dirty="0">
                <a:latin typeface="+mj-lt"/>
              </a:rPr>
              <a:t>CCTV</a:t>
            </a:r>
          </a:p>
        </p:txBody>
      </p:sp>
      <p:sp>
        <p:nvSpPr>
          <p:cNvPr id="9" name="TextBox 8">
            <a:extLst>
              <a:ext uri="{FF2B5EF4-FFF2-40B4-BE49-F238E27FC236}">
                <a16:creationId xmlns:a16="http://schemas.microsoft.com/office/drawing/2014/main" id="{F2B7F51F-FDE3-4BF9-AFF9-7CE01CE46361}"/>
              </a:ext>
            </a:extLst>
          </p:cNvPr>
          <p:cNvSpPr txBox="1"/>
          <p:nvPr/>
        </p:nvSpPr>
        <p:spPr>
          <a:xfrm>
            <a:off x="9093199" y="3244334"/>
            <a:ext cx="2206171" cy="369332"/>
          </a:xfrm>
          <a:prstGeom prst="rect">
            <a:avLst/>
          </a:prstGeom>
          <a:noFill/>
        </p:spPr>
        <p:txBody>
          <a:bodyPr wrap="square" rtlCol="0">
            <a:spAutoFit/>
          </a:bodyPr>
          <a:lstStyle/>
          <a:p>
            <a:r>
              <a:rPr lang="en-GB" dirty="0">
                <a:latin typeface="+mj-lt"/>
              </a:rPr>
              <a:t>Alarm Keypads</a:t>
            </a:r>
          </a:p>
        </p:txBody>
      </p:sp>
      <p:sp>
        <p:nvSpPr>
          <p:cNvPr id="10" name="TextBox 9">
            <a:extLst>
              <a:ext uri="{FF2B5EF4-FFF2-40B4-BE49-F238E27FC236}">
                <a16:creationId xmlns:a16="http://schemas.microsoft.com/office/drawing/2014/main" id="{7F17E1F4-142E-4509-9694-35C777BED23D}"/>
              </a:ext>
            </a:extLst>
          </p:cNvPr>
          <p:cNvSpPr txBox="1"/>
          <p:nvPr/>
        </p:nvSpPr>
        <p:spPr>
          <a:xfrm>
            <a:off x="7990112" y="1407886"/>
            <a:ext cx="2206171" cy="369332"/>
          </a:xfrm>
          <a:prstGeom prst="rect">
            <a:avLst/>
          </a:prstGeom>
          <a:noFill/>
        </p:spPr>
        <p:txBody>
          <a:bodyPr wrap="square" rtlCol="0">
            <a:spAutoFit/>
          </a:bodyPr>
          <a:lstStyle/>
          <a:p>
            <a:r>
              <a:rPr lang="en-GB" dirty="0">
                <a:latin typeface="+mj-lt"/>
              </a:rPr>
              <a:t>Lock the windows</a:t>
            </a:r>
          </a:p>
        </p:txBody>
      </p:sp>
    </p:spTree>
    <p:extLst>
      <p:ext uri="{BB962C8B-B14F-4D97-AF65-F5344CB8AC3E}">
        <p14:creationId xmlns:p14="http://schemas.microsoft.com/office/powerpoint/2010/main" val="2333911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8609466" cy="738664"/>
          </a:xfrm>
          <a:prstGeom prst="rect">
            <a:avLst/>
          </a:prstGeom>
          <a:noFill/>
        </p:spPr>
        <p:txBody>
          <a:bodyPr wrap="square" rtlCol="0">
            <a:spAutoFit/>
          </a:bodyPr>
          <a:lstStyle/>
          <a:p>
            <a:r>
              <a:rPr lang="en-GB" sz="2400" b="1" u="sng" dirty="0">
                <a:latin typeface="+mj-lt"/>
              </a:rPr>
              <a:t>Security risks</a:t>
            </a:r>
          </a:p>
          <a:p>
            <a:r>
              <a:rPr lang="en-GB" dirty="0">
                <a:latin typeface="+mj-lt"/>
              </a:rPr>
              <a:t>Identify the ways in which we can keep the data on our computer safe.</a:t>
            </a:r>
            <a:endParaRPr lang="en-GB" sz="1600" dirty="0">
              <a:latin typeface="+mj-lt"/>
            </a:endParaRPr>
          </a:p>
        </p:txBody>
      </p:sp>
      <p:pic>
        <p:nvPicPr>
          <p:cNvPr id="11" name="Picture 10">
            <a:extLst>
              <a:ext uri="{FF2B5EF4-FFF2-40B4-BE49-F238E27FC236}">
                <a16:creationId xmlns:a16="http://schemas.microsoft.com/office/drawing/2014/main" id="{ED7D0BFB-F92E-4149-8BDD-BF285C8DB3BE}"/>
              </a:ext>
            </a:extLst>
          </p:cNvPr>
          <p:cNvPicPr>
            <a:picLocks noChangeAspect="1"/>
          </p:cNvPicPr>
          <p:nvPr/>
        </p:nvPicPr>
        <p:blipFill>
          <a:blip r:embed="rId3"/>
          <a:stretch>
            <a:fillRect/>
          </a:stretch>
        </p:blipFill>
        <p:spPr>
          <a:xfrm>
            <a:off x="3280228" y="2093685"/>
            <a:ext cx="4762500" cy="3176588"/>
          </a:xfrm>
          <a:prstGeom prst="rect">
            <a:avLst/>
          </a:prstGeom>
        </p:spPr>
      </p:pic>
    </p:spTree>
    <p:extLst>
      <p:ext uri="{BB962C8B-B14F-4D97-AF65-F5344CB8AC3E}">
        <p14:creationId xmlns:p14="http://schemas.microsoft.com/office/powerpoint/2010/main" val="4178429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8609466" cy="738664"/>
          </a:xfrm>
          <a:prstGeom prst="rect">
            <a:avLst/>
          </a:prstGeom>
          <a:noFill/>
        </p:spPr>
        <p:txBody>
          <a:bodyPr wrap="square" rtlCol="0">
            <a:spAutoFit/>
          </a:bodyPr>
          <a:lstStyle/>
          <a:p>
            <a:r>
              <a:rPr lang="en-GB" sz="2400" b="1" u="sng" dirty="0">
                <a:latin typeface="+mj-lt"/>
              </a:rPr>
              <a:t>Security risks</a:t>
            </a:r>
          </a:p>
          <a:p>
            <a:r>
              <a:rPr lang="en-GB" dirty="0">
                <a:latin typeface="+mj-lt"/>
              </a:rPr>
              <a:t>Identify the ways in which we can keep the data on our computer safe.</a:t>
            </a:r>
            <a:endParaRPr lang="en-GB" sz="1600" dirty="0">
              <a:latin typeface="+mj-lt"/>
            </a:endParaRPr>
          </a:p>
        </p:txBody>
      </p:sp>
      <p:pic>
        <p:nvPicPr>
          <p:cNvPr id="11" name="Picture 10">
            <a:extLst>
              <a:ext uri="{FF2B5EF4-FFF2-40B4-BE49-F238E27FC236}">
                <a16:creationId xmlns:a16="http://schemas.microsoft.com/office/drawing/2014/main" id="{ED7D0BFB-F92E-4149-8BDD-BF285C8DB3BE}"/>
              </a:ext>
            </a:extLst>
          </p:cNvPr>
          <p:cNvPicPr>
            <a:picLocks noChangeAspect="1"/>
          </p:cNvPicPr>
          <p:nvPr/>
        </p:nvPicPr>
        <p:blipFill>
          <a:blip r:embed="rId3"/>
          <a:stretch>
            <a:fillRect/>
          </a:stretch>
        </p:blipFill>
        <p:spPr>
          <a:xfrm>
            <a:off x="3280228" y="2093685"/>
            <a:ext cx="4762500" cy="3176588"/>
          </a:xfrm>
          <a:prstGeom prst="rect">
            <a:avLst/>
          </a:prstGeom>
        </p:spPr>
      </p:pic>
      <p:sp>
        <p:nvSpPr>
          <p:cNvPr id="20" name="TextBox 19">
            <a:extLst>
              <a:ext uri="{FF2B5EF4-FFF2-40B4-BE49-F238E27FC236}">
                <a16:creationId xmlns:a16="http://schemas.microsoft.com/office/drawing/2014/main" id="{32F52C1C-8CD2-48E3-B8C3-B4A7A3D1E39F}"/>
              </a:ext>
            </a:extLst>
          </p:cNvPr>
          <p:cNvSpPr txBox="1"/>
          <p:nvPr/>
        </p:nvSpPr>
        <p:spPr>
          <a:xfrm>
            <a:off x="1509486" y="1407886"/>
            <a:ext cx="2206171" cy="369332"/>
          </a:xfrm>
          <a:prstGeom prst="rect">
            <a:avLst/>
          </a:prstGeom>
          <a:noFill/>
        </p:spPr>
        <p:txBody>
          <a:bodyPr wrap="square" rtlCol="0">
            <a:spAutoFit/>
          </a:bodyPr>
          <a:lstStyle/>
          <a:p>
            <a:r>
              <a:rPr lang="en-GB" dirty="0">
                <a:latin typeface="+mj-lt"/>
              </a:rPr>
              <a:t>Chains and locks</a:t>
            </a:r>
          </a:p>
        </p:txBody>
      </p:sp>
      <p:sp>
        <p:nvSpPr>
          <p:cNvPr id="21" name="TextBox 20">
            <a:extLst>
              <a:ext uri="{FF2B5EF4-FFF2-40B4-BE49-F238E27FC236}">
                <a16:creationId xmlns:a16="http://schemas.microsoft.com/office/drawing/2014/main" id="{F3205BF0-DD38-4416-892F-85163DED39A8}"/>
              </a:ext>
            </a:extLst>
          </p:cNvPr>
          <p:cNvSpPr txBox="1"/>
          <p:nvPr/>
        </p:nvSpPr>
        <p:spPr>
          <a:xfrm>
            <a:off x="950686" y="3244334"/>
            <a:ext cx="2206171" cy="369332"/>
          </a:xfrm>
          <a:prstGeom prst="rect">
            <a:avLst/>
          </a:prstGeom>
          <a:noFill/>
        </p:spPr>
        <p:txBody>
          <a:bodyPr wrap="square" rtlCol="0">
            <a:spAutoFit/>
          </a:bodyPr>
          <a:lstStyle/>
          <a:p>
            <a:r>
              <a:rPr lang="en-GB" dirty="0">
                <a:latin typeface="+mj-lt"/>
              </a:rPr>
              <a:t>Biometrics</a:t>
            </a:r>
          </a:p>
        </p:txBody>
      </p:sp>
      <p:sp>
        <p:nvSpPr>
          <p:cNvPr id="23" name="TextBox 22">
            <a:extLst>
              <a:ext uri="{FF2B5EF4-FFF2-40B4-BE49-F238E27FC236}">
                <a16:creationId xmlns:a16="http://schemas.microsoft.com/office/drawing/2014/main" id="{59896CA8-FA11-4181-904D-A53F93D3264F}"/>
              </a:ext>
            </a:extLst>
          </p:cNvPr>
          <p:cNvSpPr txBox="1"/>
          <p:nvPr/>
        </p:nvSpPr>
        <p:spPr>
          <a:xfrm>
            <a:off x="1582057" y="5586740"/>
            <a:ext cx="2206171" cy="369332"/>
          </a:xfrm>
          <a:prstGeom prst="rect">
            <a:avLst/>
          </a:prstGeom>
          <a:noFill/>
        </p:spPr>
        <p:txBody>
          <a:bodyPr wrap="square" rtlCol="0">
            <a:spAutoFit/>
          </a:bodyPr>
          <a:lstStyle/>
          <a:p>
            <a:r>
              <a:rPr lang="en-GB" dirty="0">
                <a:latin typeface="+mj-lt"/>
              </a:rPr>
              <a:t>Security keypads</a:t>
            </a:r>
          </a:p>
        </p:txBody>
      </p:sp>
      <p:sp>
        <p:nvSpPr>
          <p:cNvPr id="24" name="TextBox 23">
            <a:extLst>
              <a:ext uri="{FF2B5EF4-FFF2-40B4-BE49-F238E27FC236}">
                <a16:creationId xmlns:a16="http://schemas.microsoft.com/office/drawing/2014/main" id="{FE8338F0-99A1-4B41-A821-2712D02A30EC}"/>
              </a:ext>
            </a:extLst>
          </p:cNvPr>
          <p:cNvSpPr txBox="1"/>
          <p:nvPr/>
        </p:nvSpPr>
        <p:spPr>
          <a:xfrm>
            <a:off x="5471885" y="5956072"/>
            <a:ext cx="2206171" cy="369332"/>
          </a:xfrm>
          <a:prstGeom prst="rect">
            <a:avLst/>
          </a:prstGeom>
          <a:noFill/>
        </p:spPr>
        <p:txBody>
          <a:bodyPr wrap="square" rtlCol="0">
            <a:spAutoFit/>
          </a:bodyPr>
          <a:lstStyle/>
          <a:p>
            <a:r>
              <a:rPr lang="en-GB" dirty="0">
                <a:latin typeface="+mj-lt"/>
              </a:rPr>
              <a:t>Burglar alarm</a:t>
            </a:r>
          </a:p>
        </p:txBody>
      </p:sp>
      <p:sp>
        <p:nvSpPr>
          <p:cNvPr id="26" name="TextBox 25">
            <a:extLst>
              <a:ext uri="{FF2B5EF4-FFF2-40B4-BE49-F238E27FC236}">
                <a16:creationId xmlns:a16="http://schemas.microsoft.com/office/drawing/2014/main" id="{56CF74BF-D3E5-4E6B-8A64-AC16B30520B1}"/>
              </a:ext>
            </a:extLst>
          </p:cNvPr>
          <p:cNvSpPr txBox="1"/>
          <p:nvPr/>
        </p:nvSpPr>
        <p:spPr>
          <a:xfrm>
            <a:off x="8766629" y="5581046"/>
            <a:ext cx="2206171" cy="369332"/>
          </a:xfrm>
          <a:prstGeom prst="rect">
            <a:avLst/>
          </a:prstGeom>
          <a:noFill/>
        </p:spPr>
        <p:txBody>
          <a:bodyPr wrap="square" rtlCol="0">
            <a:spAutoFit/>
          </a:bodyPr>
          <a:lstStyle/>
          <a:p>
            <a:r>
              <a:rPr lang="en-GB" dirty="0">
                <a:latin typeface="+mj-lt"/>
              </a:rPr>
              <a:t>CCTV</a:t>
            </a:r>
          </a:p>
        </p:txBody>
      </p:sp>
      <p:sp>
        <p:nvSpPr>
          <p:cNvPr id="27" name="TextBox 26">
            <a:extLst>
              <a:ext uri="{FF2B5EF4-FFF2-40B4-BE49-F238E27FC236}">
                <a16:creationId xmlns:a16="http://schemas.microsoft.com/office/drawing/2014/main" id="{8707F467-EB56-48A0-A1C9-9B74B88FAAE1}"/>
              </a:ext>
            </a:extLst>
          </p:cNvPr>
          <p:cNvSpPr txBox="1"/>
          <p:nvPr/>
        </p:nvSpPr>
        <p:spPr>
          <a:xfrm>
            <a:off x="9397999" y="3321467"/>
            <a:ext cx="2206171" cy="369332"/>
          </a:xfrm>
          <a:prstGeom prst="rect">
            <a:avLst/>
          </a:prstGeom>
          <a:noFill/>
        </p:spPr>
        <p:txBody>
          <a:bodyPr wrap="square" rtlCol="0">
            <a:spAutoFit/>
          </a:bodyPr>
          <a:lstStyle/>
          <a:p>
            <a:r>
              <a:rPr lang="en-GB" dirty="0">
                <a:latin typeface="+mj-lt"/>
              </a:rPr>
              <a:t>Swipe cards </a:t>
            </a:r>
          </a:p>
        </p:txBody>
      </p:sp>
      <p:sp>
        <p:nvSpPr>
          <p:cNvPr id="29" name="TextBox 28">
            <a:extLst>
              <a:ext uri="{FF2B5EF4-FFF2-40B4-BE49-F238E27FC236}">
                <a16:creationId xmlns:a16="http://schemas.microsoft.com/office/drawing/2014/main" id="{044C3B38-D60E-401B-8F1E-85F8872372AD}"/>
              </a:ext>
            </a:extLst>
          </p:cNvPr>
          <p:cNvSpPr txBox="1"/>
          <p:nvPr/>
        </p:nvSpPr>
        <p:spPr>
          <a:xfrm>
            <a:off x="5471884" y="1111136"/>
            <a:ext cx="2206171" cy="369332"/>
          </a:xfrm>
          <a:prstGeom prst="rect">
            <a:avLst/>
          </a:prstGeom>
          <a:noFill/>
        </p:spPr>
        <p:txBody>
          <a:bodyPr wrap="square" rtlCol="0">
            <a:spAutoFit/>
          </a:bodyPr>
          <a:lstStyle/>
          <a:p>
            <a:r>
              <a:rPr lang="en-GB" dirty="0">
                <a:latin typeface="+mj-lt"/>
              </a:rPr>
              <a:t>Lock screens</a:t>
            </a:r>
          </a:p>
        </p:txBody>
      </p:sp>
      <p:sp>
        <p:nvSpPr>
          <p:cNvPr id="30" name="TextBox 29">
            <a:extLst>
              <a:ext uri="{FF2B5EF4-FFF2-40B4-BE49-F238E27FC236}">
                <a16:creationId xmlns:a16="http://schemas.microsoft.com/office/drawing/2014/main" id="{D68DE537-B4D0-4FF5-8EBF-F80A5294A773}"/>
              </a:ext>
            </a:extLst>
          </p:cNvPr>
          <p:cNvSpPr txBox="1"/>
          <p:nvPr/>
        </p:nvSpPr>
        <p:spPr>
          <a:xfrm>
            <a:off x="8839200" y="1724353"/>
            <a:ext cx="2206171" cy="646331"/>
          </a:xfrm>
          <a:prstGeom prst="rect">
            <a:avLst/>
          </a:prstGeom>
          <a:noFill/>
        </p:spPr>
        <p:txBody>
          <a:bodyPr wrap="square" rtlCol="0">
            <a:spAutoFit/>
          </a:bodyPr>
          <a:lstStyle/>
          <a:p>
            <a:r>
              <a:rPr lang="en-GB" dirty="0">
                <a:latin typeface="+mj-lt"/>
              </a:rPr>
              <a:t>People need to be authorised to enter.</a:t>
            </a:r>
          </a:p>
        </p:txBody>
      </p:sp>
      <p:sp>
        <p:nvSpPr>
          <p:cNvPr id="32" name="TextBox 31">
            <a:extLst>
              <a:ext uri="{FF2B5EF4-FFF2-40B4-BE49-F238E27FC236}">
                <a16:creationId xmlns:a16="http://schemas.microsoft.com/office/drawing/2014/main" id="{61790E31-5689-43F5-A7A0-80F87D7ABE43}"/>
              </a:ext>
            </a:extLst>
          </p:cNvPr>
          <p:cNvSpPr txBox="1"/>
          <p:nvPr/>
        </p:nvSpPr>
        <p:spPr>
          <a:xfrm>
            <a:off x="8766628" y="4451256"/>
            <a:ext cx="2206171" cy="369332"/>
          </a:xfrm>
          <a:prstGeom prst="rect">
            <a:avLst/>
          </a:prstGeom>
          <a:noFill/>
        </p:spPr>
        <p:txBody>
          <a:bodyPr wrap="square" rtlCol="0">
            <a:spAutoFit/>
          </a:bodyPr>
          <a:lstStyle/>
          <a:p>
            <a:r>
              <a:rPr lang="en-GB" dirty="0">
                <a:latin typeface="+mj-lt"/>
              </a:rPr>
              <a:t>Fit blinds</a:t>
            </a:r>
          </a:p>
        </p:txBody>
      </p:sp>
    </p:spTree>
    <p:extLst>
      <p:ext uri="{BB962C8B-B14F-4D97-AF65-F5344CB8AC3E}">
        <p14:creationId xmlns:p14="http://schemas.microsoft.com/office/powerpoint/2010/main" val="1106773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738664"/>
          </a:xfrm>
          <a:prstGeom prst="rect">
            <a:avLst/>
          </a:prstGeom>
          <a:noFill/>
        </p:spPr>
        <p:txBody>
          <a:bodyPr wrap="square" rtlCol="0">
            <a:spAutoFit/>
          </a:bodyPr>
          <a:lstStyle/>
          <a:p>
            <a:r>
              <a:rPr lang="en-GB" sz="2400" b="1" u="sng" dirty="0">
                <a:latin typeface="+mj-lt"/>
              </a:rPr>
              <a:t>Security risks</a:t>
            </a:r>
          </a:p>
          <a:p>
            <a:r>
              <a:rPr lang="en-GB" dirty="0">
                <a:latin typeface="+mj-lt"/>
              </a:rPr>
              <a:t>Complete the rest of the table, the first one has been done for you.</a:t>
            </a:r>
          </a:p>
        </p:txBody>
      </p:sp>
      <p:graphicFrame>
        <p:nvGraphicFramePr>
          <p:cNvPr id="3" name="Table 2">
            <a:extLst>
              <a:ext uri="{FF2B5EF4-FFF2-40B4-BE49-F238E27FC236}">
                <a16:creationId xmlns:a16="http://schemas.microsoft.com/office/drawing/2014/main" id="{C1D66E65-D407-4022-BDEF-79EE4BFF1A08}"/>
              </a:ext>
            </a:extLst>
          </p:cNvPr>
          <p:cNvGraphicFramePr>
            <a:graphicFrameLocks noGrp="1"/>
          </p:cNvGraphicFramePr>
          <p:nvPr>
            <p:extLst/>
          </p:nvPr>
        </p:nvGraphicFramePr>
        <p:xfrm>
          <a:off x="157163" y="1191813"/>
          <a:ext cx="11582400" cy="4894449"/>
        </p:xfrm>
        <a:graphic>
          <a:graphicData uri="http://schemas.openxmlformats.org/drawingml/2006/table">
            <a:tbl>
              <a:tblPr firstRow="1" bandRow="1">
                <a:tableStyleId>{5940675A-B579-460E-94D1-54222C63F5DA}</a:tableStyleId>
              </a:tblPr>
              <a:tblGrid>
                <a:gridCol w="2344057">
                  <a:extLst>
                    <a:ext uri="{9D8B030D-6E8A-4147-A177-3AD203B41FA5}">
                      <a16:colId xmlns:a16="http://schemas.microsoft.com/office/drawing/2014/main" val="259658161"/>
                    </a:ext>
                  </a:extLst>
                </a:gridCol>
                <a:gridCol w="5377543">
                  <a:extLst>
                    <a:ext uri="{9D8B030D-6E8A-4147-A177-3AD203B41FA5}">
                      <a16:colId xmlns:a16="http://schemas.microsoft.com/office/drawing/2014/main" val="1801285508"/>
                    </a:ext>
                  </a:extLst>
                </a:gridCol>
                <a:gridCol w="3860800">
                  <a:extLst>
                    <a:ext uri="{9D8B030D-6E8A-4147-A177-3AD203B41FA5}">
                      <a16:colId xmlns:a16="http://schemas.microsoft.com/office/drawing/2014/main" val="2165450840"/>
                    </a:ext>
                  </a:extLst>
                </a:gridCol>
              </a:tblGrid>
              <a:tr h="631380">
                <a:tc>
                  <a:txBody>
                    <a:bodyPr/>
                    <a:lstStyle/>
                    <a:p>
                      <a:r>
                        <a:rPr lang="en-GB" dirty="0">
                          <a:latin typeface="+mj-lt"/>
                        </a:rPr>
                        <a:t>Prevention Method</a:t>
                      </a:r>
                    </a:p>
                  </a:txBody>
                  <a:tcPr>
                    <a:solidFill>
                      <a:schemeClr val="bg1">
                        <a:lumMod val="85000"/>
                      </a:schemeClr>
                    </a:solidFill>
                  </a:tcPr>
                </a:tc>
                <a:tc>
                  <a:txBody>
                    <a:bodyPr/>
                    <a:lstStyle/>
                    <a:p>
                      <a:r>
                        <a:rPr lang="en-GB" dirty="0">
                          <a:latin typeface="+mj-lt"/>
                        </a:rPr>
                        <a:t>Description</a:t>
                      </a:r>
                    </a:p>
                  </a:txBody>
                  <a:tcPr>
                    <a:solidFill>
                      <a:schemeClr val="bg1">
                        <a:lumMod val="85000"/>
                      </a:schemeClr>
                    </a:solidFill>
                  </a:tcPr>
                </a:tc>
                <a:tc>
                  <a:txBody>
                    <a:bodyPr/>
                    <a:lstStyle/>
                    <a:p>
                      <a:r>
                        <a:rPr lang="en-GB" dirty="0">
                          <a:latin typeface="+mj-lt"/>
                        </a:rPr>
                        <a:t>How does this keep help to keep data secure?</a:t>
                      </a:r>
                    </a:p>
                  </a:txBody>
                  <a:tcPr>
                    <a:solidFill>
                      <a:schemeClr val="bg1">
                        <a:lumMod val="85000"/>
                      </a:schemeClr>
                    </a:solidFill>
                  </a:tcPr>
                </a:tc>
                <a:extLst>
                  <a:ext uri="{0D108BD9-81ED-4DB2-BD59-A6C34878D82A}">
                    <a16:rowId xmlns:a16="http://schemas.microsoft.com/office/drawing/2014/main" val="99167935"/>
                  </a:ext>
                </a:extLst>
              </a:tr>
              <a:tr h="424887">
                <a:tc>
                  <a:txBody>
                    <a:bodyPr/>
                    <a:lstStyle/>
                    <a:p>
                      <a:r>
                        <a:rPr lang="en-GB" dirty="0">
                          <a:latin typeface="+mj-lt"/>
                        </a:rPr>
                        <a:t>Chains and locks</a:t>
                      </a:r>
                    </a:p>
                  </a:txBody>
                  <a:tcPr/>
                </a:tc>
                <a:tc>
                  <a:txBody>
                    <a:bodyPr/>
                    <a:lstStyle/>
                    <a:p>
                      <a:r>
                        <a:rPr lang="en-GB" dirty="0">
                          <a:latin typeface="+mj-lt"/>
                        </a:rPr>
                        <a:t>This can be used to fix a computer to a desk. </a:t>
                      </a:r>
                    </a:p>
                  </a:txBody>
                  <a:tcPr/>
                </a:tc>
                <a:tc>
                  <a:txBody>
                    <a:bodyPr/>
                    <a:lstStyle/>
                    <a:p>
                      <a:r>
                        <a:rPr lang="en-GB" dirty="0">
                          <a:latin typeface="+mj-lt"/>
                        </a:rPr>
                        <a:t>This stops users from taking the computer or other pieces of hardware.</a:t>
                      </a:r>
                    </a:p>
                  </a:txBody>
                  <a:tcPr/>
                </a:tc>
                <a:extLst>
                  <a:ext uri="{0D108BD9-81ED-4DB2-BD59-A6C34878D82A}">
                    <a16:rowId xmlns:a16="http://schemas.microsoft.com/office/drawing/2014/main" val="2183319797"/>
                  </a:ext>
                </a:extLst>
              </a:tr>
              <a:tr h="424887">
                <a:tc>
                  <a:txBody>
                    <a:bodyPr/>
                    <a:lstStyle/>
                    <a:p>
                      <a:r>
                        <a:rPr lang="en-GB" dirty="0">
                          <a:latin typeface="+mj-lt"/>
                        </a:rPr>
                        <a:t>Lock screens</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3823883244"/>
                  </a:ext>
                </a:extLst>
              </a:tr>
              <a:tr h="424887">
                <a:tc>
                  <a:txBody>
                    <a:bodyPr/>
                    <a:lstStyle/>
                    <a:p>
                      <a:r>
                        <a:rPr lang="en-GB" dirty="0">
                          <a:latin typeface="+mj-lt"/>
                        </a:rPr>
                        <a:t>People need to be authorised to enter.</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680588735"/>
                  </a:ext>
                </a:extLst>
              </a:tr>
              <a:tr h="424887">
                <a:tc>
                  <a:txBody>
                    <a:bodyPr/>
                    <a:lstStyle/>
                    <a:p>
                      <a:r>
                        <a:rPr lang="en-GB" dirty="0">
                          <a:latin typeface="+mj-lt"/>
                        </a:rPr>
                        <a:t>Swipe cards</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3000927624"/>
                  </a:ext>
                </a:extLst>
              </a:tr>
              <a:tr h="424887">
                <a:tc>
                  <a:txBody>
                    <a:bodyPr/>
                    <a:lstStyle/>
                    <a:p>
                      <a:r>
                        <a:rPr lang="en-GB" dirty="0">
                          <a:latin typeface="+mj-lt"/>
                        </a:rPr>
                        <a:t>Fit blinds</a:t>
                      </a:r>
                    </a:p>
                  </a:txBody>
                  <a:tcPr/>
                </a:tc>
                <a:tc>
                  <a:txBody>
                    <a:bodyPr/>
                    <a:lstStyle/>
                    <a:p>
                      <a:endParaRPr lang="en-GB" dirty="0">
                        <a:latin typeface="+mj-lt"/>
                      </a:endParaRPr>
                    </a:p>
                  </a:txBody>
                  <a:tcPr/>
                </a:tc>
                <a:tc>
                  <a:txBody>
                    <a:bodyPr/>
                    <a:lstStyle/>
                    <a:p>
                      <a:endParaRPr lang="en-GB">
                        <a:latin typeface="+mj-lt"/>
                      </a:endParaRPr>
                    </a:p>
                  </a:txBody>
                  <a:tcPr/>
                </a:tc>
                <a:extLst>
                  <a:ext uri="{0D108BD9-81ED-4DB2-BD59-A6C34878D82A}">
                    <a16:rowId xmlns:a16="http://schemas.microsoft.com/office/drawing/2014/main" val="3239568222"/>
                  </a:ext>
                </a:extLst>
              </a:tr>
              <a:tr h="424887">
                <a:tc>
                  <a:txBody>
                    <a:bodyPr/>
                    <a:lstStyle/>
                    <a:p>
                      <a:r>
                        <a:rPr lang="en-GB" dirty="0">
                          <a:latin typeface="+mj-lt"/>
                        </a:rPr>
                        <a:t>CCTV</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3685500547"/>
                  </a:ext>
                </a:extLst>
              </a:tr>
              <a:tr h="424887">
                <a:tc>
                  <a:txBody>
                    <a:bodyPr/>
                    <a:lstStyle/>
                    <a:p>
                      <a:r>
                        <a:rPr lang="en-GB" dirty="0">
                          <a:latin typeface="+mj-lt"/>
                        </a:rPr>
                        <a:t>Burglar alarm</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313585346"/>
                  </a:ext>
                </a:extLst>
              </a:tr>
              <a:tr h="424887">
                <a:tc>
                  <a:txBody>
                    <a:bodyPr/>
                    <a:lstStyle/>
                    <a:p>
                      <a:r>
                        <a:rPr lang="en-GB" dirty="0">
                          <a:latin typeface="+mj-lt"/>
                        </a:rPr>
                        <a:t>Security keypads</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26793750"/>
                  </a:ext>
                </a:extLst>
              </a:tr>
              <a:tr h="424887">
                <a:tc>
                  <a:txBody>
                    <a:bodyPr/>
                    <a:lstStyle/>
                    <a:p>
                      <a:r>
                        <a:rPr lang="en-GB" dirty="0">
                          <a:latin typeface="+mj-lt"/>
                        </a:rPr>
                        <a:t>Biometrics</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2366020810"/>
                  </a:ext>
                </a:extLst>
              </a:tr>
            </a:tbl>
          </a:graphicData>
        </a:graphic>
      </p:graphicFrame>
    </p:spTree>
    <p:extLst>
      <p:ext uri="{BB962C8B-B14F-4D97-AF65-F5344CB8AC3E}">
        <p14:creationId xmlns:p14="http://schemas.microsoft.com/office/powerpoint/2010/main" val="1721892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738664"/>
          </a:xfrm>
          <a:prstGeom prst="rect">
            <a:avLst/>
          </a:prstGeom>
          <a:noFill/>
        </p:spPr>
        <p:txBody>
          <a:bodyPr wrap="square" rtlCol="0">
            <a:spAutoFit/>
          </a:bodyPr>
          <a:lstStyle/>
          <a:p>
            <a:r>
              <a:rPr lang="en-GB" sz="2400" b="1" u="sng" dirty="0">
                <a:latin typeface="+mj-lt"/>
              </a:rPr>
              <a:t>Security risks</a:t>
            </a:r>
          </a:p>
          <a:p>
            <a:r>
              <a:rPr lang="en-GB" dirty="0">
                <a:latin typeface="+mj-lt"/>
              </a:rPr>
              <a:t>Complete the rest of the table, the first one has been done for you.</a:t>
            </a:r>
          </a:p>
        </p:txBody>
      </p:sp>
      <p:graphicFrame>
        <p:nvGraphicFramePr>
          <p:cNvPr id="3" name="Table 2">
            <a:extLst>
              <a:ext uri="{FF2B5EF4-FFF2-40B4-BE49-F238E27FC236}">
                <a16:creationId xmlns:a16="http://schemas.microsoft.com/office/drawing/2014/main" id="{C1D66E65-D407-4022-BDEF-79EE4BFF1A08}"/>
              </a:ext>
            </a:extLst>
          </p:cNvPr>
          <p:cNvGraphicFramePr>
            <a:graphicFrameLocks noGrp="1"/>
          </p:cNvGraphicFramePr>
          <p:nvPr>
            <p:extLst/>
          </p:nvPr>
        </p:nvGraphicFramePr>
        <p:xfrm>
          <a:off x="157163" y="915064"/>
          <a:ext cx="11582400" cy="5697927"/>
        </p:xfrm>
        <a:graphic>
          <a:graphicData uri="http://schemas.openxmlformats.org/drawingml/2006/table">
            <a:tbl>
              <a:tblPr firstRow="1" bandRow="1">
                <a:tableStyleId>{5940675A-B579-460E-94D1-54222C63F5DA}</a:tableStyleId>
              </a:tblPr>
              <a:tblGrid>
                <a:gridCol w="2344057">
                  <a:extLst>
                    <a:ext uri="{9D8B030D-6E8A-4147-A177-3AD203B41FA5}">
                      <a16:colId xmlns:a16="http://schemas.microsoft.com/office/drawing/2014/main" val="259658161"/>
                    </a:ext>
                  </a:extLst>
                </a:gridCol>
                <a:gridCol w="5377543">
                  <a:extLst>
                    <a:ext uri="{9D8B030D-6E8A-4147-A177-3AD203B41FA5}">
                      <a16:colId xmlns:a16="http://schemas.microsoft.com/office/drawing/2014/main" val="1801285508"/>
                    </a:ext>
                  </a:extLst>
                </a:gridCol>
                <a:gridCol w="3860800">
                  <a:extLst>
                    <a:ext uri="{9D8B030D-6E8A-4147-A177-3AD203B41FA5}">
                      <a16:colId xmlns:a16="http://schemas.microsoft.com/office/drawing/2014/main" val="2165450840"/>
                    </a:ext>
                  </a:extLst>
                </a:gridCol>
              </a:tblGrid>
              <a:tr h="631380">
                <a:tc>
                  <a:txBody>
                    <a:bodyPr/>
                    <a:lstStyle/>
                    <a:p>
                      <a:r>
                        <a:rPr lang="en-GB" dirty="0">
                          <a:latin typeface="+mj-lt"/>
                        </a:rPr>
                        <a:t>Prevention Method</a:t>
                      </a:r>
                    </a:p>
                  </a:txBody>
                  <a:tcPr>
                    <a:solidFill>
                      <a:schemeClr val="bg1">
                        <a:lumMod val="85000"/>
                      </a:schemeClr>
                    </a:solidFill>
                  </a:tcPr>
                </a:tc>
                <a:tc>
                  <a:txBody>
                    <a:bodyPr/>
                    <a:lstStyle/>
                    <a:p>
                      <a:r>
                        <a:rPr lang="en-GB" dirty="0">
                          <a:latin typeface="+mj-lt"/>
                        </a:rPr>
                        <a:t>Description</a:t>
                      </a:r>
                    </a:p>
                  </a:txBody>
                  <a:tcPr>
                    <a:solidFill>
                      <a:schemeClr val="bg1">
                        <a:lumMod val="85000"/>
                      </a:schemeClr>
                    </a:solidFill>
                  </a:tcPr>
                </a:tc>
                <a:tc>
                  <a:txBody>
                    <a:bodyPr/>
                    <a:lstStyle/>
                    <a:p>
                      <a:r>
                        <a:rPr lang="en-GB" dirty="0">
                          <a:latin typeface="+mj-lt"/>
                        </a:rPr>
                        <a:t>How does this keep help to keep data secure?</a:t>
                      </a:r>
                    </a:p>
                  </a:txBody>
                  <a:tcPr>
                    <a:solidFill>
                      <a:schemeClr val="bg1">
                        <a:lumMod val="85000"/>
                      </a:schemeClr>
                    </a:solidFill>
                  </a:tcPr>
                </a:tc>
                <a:extLst>
                  <a:ext uri="{0D108BD9-81ED-4DB2-BD59-A6C34878D82A}">
                    <a16:rowId xmlns:a16="http://schemas.microsoft.com/office/drawing/2014/main" val="99167935"/>
                  </a:ext>
                </a:extLst>
              </a:tr>
              <a:tr h="424887">
                <a:tc>
                  <a:txBody>
                    <a:bodyPr/>
                    <a:lstStyle/>
                    <a:p>
                      <a:r>
                        <a:rPr lang="en-GB" sz="1600" dirty="0">
                          <a:latin typeface="+mj-lt"/>
                        </a:rPr>
                        <a:t>Chains and locks</a:t>
                      </a:r>
                    </a:p>
                  </a:txBody>
                  <a:tcPr/>
                </a:tc>
                <a:tc>
                  <a:txBody>
                    <a:bodyPr/>
                    <a:lstStyle/>
                    <a:p>
                      <a:r>
                        <a:rPr lang="en-GB" sz="1600" dirty="0">
                          <a:latin typeface="+mj-lt"/>
                        </a:rPr>
                        <a:t>This can be used to fix a computer to a desk. </a:t>
                      </a:r>
                    </a:p>
                  </a:txBody>
                  <a:tcPr/>
                </a:tc>
                <a:tc>
                  <a:txBody>
                    <a:bodyPr/>
                    <a:lstStyle/>
                    <a:p>
                      <a:r>
                        <a:rPr lang="en-GB" sz="1600" dirty="0">
                          <a:latin typeface="+mj-lt"/>
                        </a:rPr>
                        <a:t>This stops users from taking the computer or other pieces of hardware.</a:t>
                      </a:r>
                    </a:p>
                  </a:txBody>
                  <a:tcPr/>
                </a:tc>
                <a:extLst>
                  <a:ext uri="{0D108BD9-81ED-4DB2-BD59-A6C34878D82A}">
                    <a16:rowId xmlns:a16="http://schemas.microsoft.com/office/drawing/2014/main" val="2183319797"/>
                  </a:ext>
                </a:extLst>
              </a:tr>
              <a:tr h="424887">
                <a:tc>
                  <a:txBody>
                    <a:bodyPr/>
                    <a:lstStyle/>
                    <a:p>
                      <a:r>
                        <a:rPr lang="en-GB" sz="1600" dirty="0">
                          <a:latin typeface="+mj-lt"/>
                        </a:rPr>
                        <a:t>Lock screens</a:t>
                      </a:r>
                    </a:p>
                  </a:txBody>
                  <a:tcPr/>
                </a:tc>
                <a:tc>
                  <a:txBody>
                    <a:bodyPr/>
                    <a:lstStyle/>
                    <a:p>
                      <a:r>
                        <a:rPr lang="en-GB" sz="1600" dirty="0">
                          <a:latin typeface="+mj-lt"/>
                        </a:rPr>
                        <a:t>This could be pressing CTRL + ALT + DEL to lock the screen.</a:t>
                      </a:r>
                    </a:p>
                  </a:txBody>
                  <a:tcPr/>
                </a:tc>
                <a:tc>
                  <a:txBody>
                    <a:bodyPr/>
                    <a:lstStyle/>
                    <a:p>
                      <a:r>
                        <a:rPr lang="en-GB" sz="1600" dirty="0">
                          <a:latin typeface="+mj-lt"/>
                        </a:rPr>
                        <a:t>Stops other users accessing files, folders and other important data</a:t>
                      </a:r>
                    </a:p>
                  </a:txBody>
                  <a:tcPr/>
                </a:tc>
                <a:extLst>
                  <a:ext uri="{0D108BD9-81ED-4DB2-BD59-A6C34878D82A}">
                    <a16:rowId xmlns:a16="http://schemas.microsoft.com/office/drawing/2014/main" val="3823883244"/>
                  </a:ext>
                </a:extLst>
              </a:tr>
              <a:tr h="424887">
                <a:tc>
                  <a:txBody>
                    <a:bodyPr/>
                    <a:lstStyle/>
                    <a:p>
                      <a:r>
                        <a:rPr lang="en-GB" sz="1600" dirty="0">
                          <a:latin typeface="+mj-lt"/>
                        </a:rPr>
                        <a:t>People need to be authorised to enter.</a:t>
                      </a:r>
                    </a:p>
                  </a:txBody>
                  <a:tcPr/>
                </a:tc>
                <a:tc>
                  <a:txBody>
                    <a:bodyPr/>
                    <a:lstStyle/>
                    <a:p>
                      <a:r>
                        <a:rPr lang="en-GB" sz="1600" dirty="0">
                          <a:latin typeface="+mj-lt"/>
                        </a:rPr>
                        <a:t>May need to sign up when they enter the building.</a:t>
                      </a:r>
                    </a:p>
                  </a:txBody>
                  <a:tcPr/>
                </a:tc>
                <a:tc>
                  <a:txBody>
                    <a:bodyPr/>
                    <a:lstStyle/>
                    <a:p>
                      <a:r>
                        <a:rPr lang="en-GB" sz="1600" dirty="0">
                          <a:latin typeface="+mj-lt"/>
                        </a:rPr>
                        <a:t>This helps to authenticate the person and prevent unauthorised access.</a:t>
                      </a:r>
                    </a:p>
                  </a:txBody>
                  <a:tcPr/>
                </a:tc>
                <a:extLst>
                  <a:ext uri="{0D108BD9-81ED-4DB2-BD59-A6C34878D82A}">
                    <a16:rowId xmlns:a16="http://schemas.microsoft.com/office/drawing/2014/main" val="680588735"/>
                  </a:ext>
                </a:extLst>
              </a:tr>
              <a:tr h="424887">
                <a:tc>
                  <a:txBody>
                    <a:bodyPr/>
                    <a:lstStyle/>
                    <a:p>
                      <a:r>
                        <a:rPr lang="en-GB" sz="1600" dirty="0">
                          <a:latin typeface="+mj-lt"/>
                        </a:rPr>
                        <a:t>Swipe cards</a:t>
                      </a:r>
                    </a:p>
                  </a:txBody>
                  <a:tcPr/>
                </a:tc>
                <a:tc>
                  <a:txBody>
                    <a:bodyPr/>
                    <a:lstStyle/>
                    <a:p>
                      <a:r>
                        <a:rPr lang="en-GB" sz="1600" dirty="0">
                          <a:latin typeface="+mj-lt"/>
                        </a:rPr>
                        <a:t>A card which has a magnetic strip that the user swipes through a machine. The card will have the users details stored.</a:t>
                      </a:r>
                    </a:p>
                  </a:txBody>
                  <a:tcPr/>
                </a:tc>
                <a:tc>
                  <a:txBody>
                    <a:bodyPr/>
                    <a:lstStyle/>
                    <a:p>
                      <a:r>
                        <a:rPr lang="en-GB" sz="1600" dirty="0">
                          <a:latin typeface="+mj-lt"/>
                        </a:rPr>
                        <a:t>This will allow authorised users to entered locked rooms. </a:t>
                      </a:r>
                    </a:p>
                  </a:txBody>
                  <a:tcPr/>
                </a:tc>
                <a:extLst>
                  <a:ext uri="{0D108BD9-81ED-4DB2-BD59-A6C34878D82A}">
                    <a16:rowId xmlns:a16="http://schemas.microsoft.com/office/drawing/2014/main" val="3000927624"/>
                  </a:ext>
                </a:extLst>
              </a:tr>
              <a:tr h="424887">
                <a:tc>
                  <a:txBody>
                    <a:bodyPr/>
                    <a:lstStyle/>
                    <a:p>
                      <a:r>
                        <a:rPr lang="en-GB" sz="1600" dirty="0">
                          <a:latin typeface="+mj-lt"/>
                        </a:rPr>
                        <a:t>Fit blinds</a:t>
                      </a:r>
                    </a:p>
                  </a:txBody>
                  <a:tcPr/>
                </a:tc>
                <a:tc>
                  <a:txBody>
                    <a:bodyPr/>
                    <a:lstStyle/>
                    <a:p>
                      <a:r>
                        <a:rPr lang="en-GB" sz="1600" dirty="0">
                          <a:latin typeface="+mj-lt"/>
                        </a:rPr>
                        <a:t>To cover the windows</a:t>
                      </a:r>
                    </a:p>
                  </a:txBody>
                  <a:tcPr/>
                </a:tc>
                <a:tc>
                  <a:txBody>
                    <a:bodyPr/>
                    <a:lstStyle/>
                    <a:p>
                      <a:r>
                        <a:rPr lang="en-GB" sz="1600" dirty="0">
                          <a:latin typeface="+mj-lt"/>
                        </a:rPr>
                        <a:t>This is people can’t see in and spot valuable equipment. </a:t>
                      </a:r>
                    </a:p>
                  </a:txBody>
                  <a:tcPr/>
                </a:tc>
                <a:extLst>
                  <a:ext uri="{0D108BD9-81ED-4DB2-BD59-A6C34878D82A}">
                    <a16:rowId xmlns:a16="http://schemas.microsoft.com/office/drawing/2014/main" val="3239568222"/>
                  </a:ext>
                </a:extLst>
              </a:tr>
              <a:tr h="424887">
                <a:tc>
                  <a:txBody>
                    <a:bodyPr/>
                    <a:lstStyle/>
                    <a:p>
                      <a:r>
                        <a:rPr lang="en-GB" sz="1600" dirty="0">
                          <a:latin typeface="+mj-lt"/>
                        </a:rPr>
                        <a:t>CCTV</a:t>
                      </a:r>
                    </a:p>
                  </a:txBody>
                  <a:tcPr/>
                </a:tc>
                <a:tc>
                  <a:txBody>
                    <a:bodyPr/>
                    <a:lstStyle/>
                    <a:p>
                      <a:r>
                        <a:rPr lang="en-GB" sz="1600" dirty="0">
                          <a:latin typeface="+mj-lt"/>
                        </a:rPr>
                        <a:t>Cameras to be installed inside and outside.</a:t>
                      </a:r>
                    </a:p>
                  </a:txBody>
                  <a:tcPr/>
                </a:tc>
                <a:tc>
                  <a:txBody>
                    <a:bodyPr/>
                    <a:lstStyle/>
                    <a:p>
                      <a:r>
                        <a:rPr lang="en-GB" sz="1600" dirty="0">
                          <a:latin typeface="+mj-lt"/>
                        </a:rPr>
                        <a:t>This can be used to monitor activity.</a:t>
                      </a:r>
                    </a:p>
                  </a:txBody>
                  <a:tcPr/>
                </a:tc>
                <a:extLst>
                  <a:ext uri="{0D108BD9-81ED-4DB2-BD59-A6C34878D82A}">
                    <a16:rowId xmlns:a16="http://schemas.microsoft.com/office/drawing/2014/main" val="3685500547"/>
                  </a:ext>
                </a:extLst>
              </a:tr>
              <a:tr h="424887">
                <a:tc>
                  <a:txBody>
                    <a:bodyPr/>
                    <a:lstStyle/>
                    <a:p>
                      <a:r>
                        <a:rPr lang="en-GB" sz="1600" dirty="0">
                          <a:latin typeface="+mj-lt"/>
                        </a:rPr>
                        <a:t>Burglar alarm</a:t>
                      </a:r>
                    </a:p>
                  </a:txBody>
                  <a:tcPr/>
                </a:tc>
                <a:tc>
                  <a:txBody>
                    <a:bodyPr/>
                    <a:lstStyle/>
                    <a:p>
                      <a:r>
                        <a:rPr lang="en-GB" sz="1600" dirty="0">
                          <a:latin typeface="+mj-lt"/>
                        </a:rPr>
                        <a:t>These could be fitted in each room at points where entry is restricted.</a:t>
                      </a:r>
                    </a:p>
                  </a:txBody>
                  <a:tcPr/>
                </a:tc>
                <a:tc>
                  <a:txBody>
                    <a:bodyPr/>
                    <a:lstStyle/>
                    <a:p>
                      <a:r>
                        <a:rPr lang="en-GB" sz="1600" dirty="0">
                          <a:latin typeface="+mj-lt"/>
                        </a:rPr>
                        <a:t>Can stay in operation when nobody is on site. </a:t>
                      </a:r>
                    </a:p>
                  </a:txBody>
                  <a:tcPr/>
                </a:tc>
                <a:extLst>
                  <a:ext uri="{0D108BD9-81ED-4DB2-BD59-A6C34878D82A}">
                    <a16:rowId xmlns:a16="http://schemas.microsoft.com/office/drawing/2014/main" val="313585346"/>
                  </a:ext>
                </a:extLst>
              </a:tr>
              <a:tr h="424887">
                <a:tc>
                  <a:txBody>
                    <a:bodyPr/>
                    <a:lstStyle/>
                    <a:p>
                      <a:r>
                        <a:rPr lang="en-GB" sz="1600" dirty="0">
                          <a:latin typeface="+mj-lt"/>
                        </a:rPr>
                        <a:t>Security keypads</a:t>
                      </a:r>
                    </a:p>
                  </a:txBody>
                  <a:tcPr/>
                </a:tc>
                <a:tc>
                  <a:txBody>
                    <a:bodyPr/>
                    <a:lstStyle/>
                    <a:p>
                      <a:r>
                        <a:rPr lang="en-GB" sz="1600" dirty="0">
                          <a:latin typeface="+mj-lt"/>
                        </a:rPr>
                        <a:t>Users required to enter a PIN code to access.</a:t>
                      </a:r>
                    </a:p>
                  </a:txBody>
                  <a:tcPr/>
                </a:tc>
                <a:tc>
                  <a:txBody>
                    <a:bodyPr/>
                    <a:lstStyle/>
                    <a:p>
                      <a:r>
                        <a:rPr lang="en-GB" sz="1600" dirty="0">
                          <a:latin typeface="+mj-lt"/>
                        </a:rPr>
                        <a:t>This unique number should only be known by authorised users.</a:t>
                      </a:r>
                    </a:p>
                  </a:txBody>
                  <a:tcPr/>
                </a:tc>
                <a:extLst>
                  <a:ext uri="{0D108BD9-81ED-4DB2-BD59-A6C34878D82A}">
                    <a16:rowId xmlns:a16="http://schemas.microsoft.com/office/drawing/2014/main" val="26793750"/>
                  </a:ext>
                </a:extLst>
              </a:tr>
              <a:tr h="424887">
                <a:tc>
                  <a:txBody>
                    <a:bodyPr/>
                    <a:lstStyle/>
                    <a:p>
                      <a:r>
                        <a:rPr lang="en-GB" sz="1600" dirty="0">
                          <a:latin typeface="+mj-lt"/>
                        </a:rPr>
                        <a:t>Biometrics</a:t>
                      </a:r>
                    </a:p>
                  </a:txBody>
                  <a:tcPr/>
                </a:tc>
                <a:tc>
                  <a:txBody>
                    <a:bodyPr/>
                    <a:lstStyle/>
                    <a:p>
                      <a:r>
                        <a:rPr lang="en-GB" sz="1600" dirty="0">
                          <a:latin typeface="+mj-lt"/>
                        </a:rPr>
                        <a:t>This could face, iris or fingerprint recognition.</a:t>
                      </a:r>
                    </a:p>
                  </a:txBody>
                  <a:tcPr/>
                </a:tc>
                <a:tc>
                  <a:txBody>
                    <a:bodyPr/>
                    <a:lstStyle/>
                    <a:p>
                      <a:r>
                        <a:rPr lang="en-GB" sz="1600" dirty="0">
                          <a:latin typeface="+mj-lt"/>
                        </a:rPr>
                        <a:t>Using the characteristics of that person to uniquely identify them.. </a:t>
                      </a:r>
                    </a:p>
                  </a:txBody>
                  <a:tcPr/>
                </a:tc>
                <a:extLst>
                  <a:ext uri="{0D108BD9-81ED-4DB2-BD59-A6C34878D82A}">
                    <a16:rowId xmlns:a16="http://schemas.microsoft.com/office/drawing/2014/main" val="2366020810"/>
                  </a:ext>
                </a:extLst>
              </a:tr>
            </a:tbl>
          </a:graphicData>
        </a:graphic>
      </p:graphicFrame>
    </p:spTree>
    <p:extLst>
      <p:ext uri="{BB962C8B-B14F-4D97-AF65-F5344CB8AC3E}">
        <p14:creationId xmlns:p14="http://schemas.microsoft.com/office/powerpoint/2010/main" val="353585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Biometrics</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199862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a range of biometric methods.</a:t>
            </a:r>
          </a:p>
          <a:p>
            <a:pPr algn="ctr"/>
            <a:endParaRPr lang="en-GB" u="sng" dirty="0">
              <a:solidFill>
                <a:schemeClr val="tx1"/>
              </a:solidFill>
              <a:latin typeface="+mj-lt"/>
            </a:endParaRPr>
          </a:p>
          <a:p>
            <a:pPr algn="ctr"/>
            <a:endParaRPr lang="en-GB"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429000"/>
            <a:ext cx="6642893" cy="30978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what organisations need in order to use biometrics.</a:t>
            </a:r>
          </a:p>
          <a:p>
            <a:pPr algn="ctr"/>
            <a:endParaRPr lang="en-GB" u="sng" dirty="0">
              <a:solidFill>
                <a:schemeClr val="tx1"/>
              </a:solidFill>
              <a:latin typeface="+mj-lt"/>
            </a:endParaRPr>
          </a:p>
          <a:p>
            <a:pPr algn="ctr"/>
            <a:endParaRPr lang="en-GB" u="sng" dirty="0">
              <a:solidFill>
                <a:schemeClr val="tx1"/>
              </a:solidFill>
              <a:latin typeface="+mj-lt"/>
            </a:endParaRPr>
          </a:p>
          <a:p>
            <a:pPr algn="ctr"/>
            <a:endParaRPr lang="en-GB"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7" y="730062"/>
            <a:ext cx="4988647" cy="135999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does biometrics mean?</a:t>
            </a:r>
          </a:p>
          <a:p>
            <a:pPr algn="ctr"/>
            <a:r>
              <a:rPr lang="en-GB" dirty="0">
                <a:solidFill>
                  <a:schemeClr val="tx1"/>
                </a:solidFill>
                <a:latin typeface="+mj-lt"/>
              </a:rPr>
              <a:t>Biometrics means to measure and analyse some human characteristic in order to correctly identify an individual.</a:t>
            </a:r>
          </a:p>
        </p:txBody>
      </p:sp>
      <p:pic>
        <p:nvPicPr>
          <p:cNvPr id="2" name="Picture 2" descr="Keeping Mobile Tech in Hotels Secure with Biometrics | By Court Williams –  Hospitality Net">
            <a:extLst>
              <a:ext uri="{FF2B5EF4-FFF2-40B4-BE49-F238E27FC236}">
                <a16:creationId xmlns:a16="http://schemas.microsoft.com/office/drawing/2014/main" id="{E3A53DA7-B040-4E8F-9DA4-96367CB17E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867" y="2228278"/>
            <a:ext cx="5002328" cy="3429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385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07886"/>
          </a:xfrm>
          <a:prstGeom prst="rect">
            <a:avLst/>
          </a:prstGeom>
          <a:noFill/>
        </p:spPr>
        <p:txBody>
          <a:bodyPr wrap="square" rtlCol="0">
            <a:spAutoFit/>
          </a:bodyPr>
          <a:lstStyle/>
          <a:p>
            <a:r>
              <a:rPr lang="en-GB" sz="2400" b="1" u="sng" dirty="0">
                <a:latin typeface="+mj-lt"/>
              </a:rPr>
              <a:t>Starter</a:t>
            </a:r>
          </a:p>
          <a:p>
            <a:r>
              <a:rPr lang="en-GB" sz="1600" dirty="0">
                <a:latin typeface="+mj-lt"/>
              </a:rPr>
              <a:t>Identify different strategies that can be put in place prevent threats to data.</a:t>
            </a:r>
          </a:p>
        </p:txBody>
      </p:sp>
      <p:sp>
        <p:nvSpPr>
          <p:cNvPr id="2" name="TextBox 1">
            <a:extLst>
              <a:ext uri="{FF2B5EF4-FFF2-40B4-BE49-F238E27FC236}">
                <a16:creationId xmlns:a16="http://schemas.microsoft.com/office/drawing/2014/main" id="{A98ABC19-7B2A-49AB-96D8-1C9E2CC60138}"/>
              </a:ext>
            </a:extLst>
          </p:cNvPr>
          <p:cNvSpPr txBox="1"/>
          <p:nvPr/>
        </p:nvSpPr>
        <p:spPr>
          <a:xfrm>
            <a:off x="4572000" y="2902111"/>
            <a:ext cx="2863121" cy="461665"/>
          </a:xfrm>
          <a:prstGeom prst="rect">
            <a:avLst/>
          </a:prstGeom>
          <a:noFill/>
          <a:ln>
            <a:solidFill>
              <a:schemeClr val="tx1"/>
            </a:solidFill>
          </a:ln>
        </p:spPr>
        <p:txBody>
          <a:bodyPr wrap="square" rtlCol="0">
            <a:spAutoFit/>
          </a:bodyPr>
          <a:lstStyle/>
          <a:p>
            <a:pPr algn="ctr"/>
            <a:r>
              <a:rPr lang="en-GB" sz="2400" dirty="0">
                <a:latin typeface="+mj-lt"/>
              </a:rPr>
              <a:t>Security measures</a:t>
            </a:r>
          </a:p>
        </p:txBody>
      </p:sp>
      <p:sp>
        <p:nvSpPr>
          <p:cNvPr id="5" name="TextBox 4">
            <a:extLst>
              <a:ext uri="{FF2B5EF4-FFF2-40B4-BE49-F238E27FC236}">
                <a16:creationId xmlns:a16="http://schemas.microsoft.com/office/drawing/2014/main" id="{C1467DEB-0002-4CC8-A082-FEBB98775A19}"/>
              </a:ext>
            </a:extLst>
          </p:cNvPr>
          <p:cNvSpPr txBox="1"/>
          <p:nvPr/>
        </p:nvSpPr>
        <p:spPr>
          <a:xfrm>
            <a:off x="281769" y="1423016"/>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sp>
        <p:nvSpPr>
          <p:cNvPr id="6" name="TextBox 5">
            <a:extLst>
              <a:ext uri="{FF2B5EF4-FFF2-40B4-BE49-F238E27FC236}">
                <a16:creationId xmlns:a16="http://schemas.microsoft.com/office/drawing/2014/main" id="{A46313FB-A288-4A8B-BB6D-5152138E1E16}"/>
              </a:ext>
            </a:extLst>
          </p:cNvPr>
          <p:cNvSpPr txBox="1"/>
          <p:nvPr/>
        </p:nvSpPr>
        <p:spPr>
          <a:xfrm>
            <a:off x="4571999" y="1423016"/>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sp>
        <p:nvSpPr>
          <p:cNvPr id="7" name="TextBox 6">
            <a:extLst>
              <a:ext uri="{FF2B5EF4-FFF2-40B4-BE49-F238E27FC236}">
                <a16:creationId xmlns:a16="http://schemas.microsoft.com/office/drawing/2014/main" id="{3976BA0D-917E-406F-9883-02D8E081A924}"/>
              </a:ext>
            </a:extLst>
          </p:cNvPr>
          <p:cNvSpPr txBox="1"/>
          <p:nvPr/>
        </p:nvSpPr>
        <p:spPr>
          <a:xfrm>
            <a:off x="8726773" y="1423015"/>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sp>
        <p:nvSpPr>
          <p:cNvPr id="8" name="TextBox 7">
            <a:extLst>
              <a:ext uri="{FF2B5EF4-FFF2-40B4-BE49-F238E27FC236}">
                <a16:creationId xmlns:a16="http://schemas.microsoft.com/office/drawing/2014/main" id="{A26C1862-E12C-4B55-B606-387DA9B662F9}"/>
              </a:ext>
            </a:extLst>
          </p:cNvPr>
          <p:cNvSpPr txBox="1"/>
          <p:nvPr/>
        </p:nvSpPr>
        <p:spPr>
          <a:xfrm>
            <a:off x="8726773" y="2902110"/>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sp>
        <p:nvSpPr>
          <p:cNvPr id="9" name="TextBox 8">
            <a:extLst>
              <a:ext uri="{FF2B5EF4-FFF2-40B4-BE49-F238E27FC236}">
                <a16:creationId xmlns:a16="http://schemas.microsoft.com/office/drawing/2014/main" id="{E5B55086-AFD8-4234-A7CC-5E629B5753C7}"/>
              </a:ext>
            </a:extLst>
          </p:cNvPr>
          <p:cNvSpPr txBox="1"/>
          <p:nvPr/>
        </p:nvSpPr>
        <p:spPr>
          <a:xfrm>
            <a:off x="8726773" y="4742488"/>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sp>
        <p:nvSpPr>
          <p:cNvPr id="10" name="TextBox 9">
            <a:extLst>
              <a:ext uri="{FF2B5EF4-FFF2-40B4-BE49-F238E27FC236}">
                <a16:creationId xmlns:a16="http://schemas.microsoft.com/office/drawing/2014/main" id="{B6AFDEB5-20ED-47A5-9047-5A393288B789}"/>
              </a:ext>
            </a:extLst>
          </p:cNvPr>
          <p:cNvSpPr txBox="1"/>
          <p:nvPr/>
        </p:nvSpPr>
        <p:spPr>
          <a:xfrm>
            <a:off x="4571998" y="4742488"/>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sp>
        <p:nvSpPr>
          <p:cNvPr id="11" name="TextBox 10">
            <a:extLst>
              <a:ext uri="{FF2B5EF4-FFF2-40B4-BE49-F238E27FC236}">
                <a16:creationId xmlns:a16="http://schemas.microsoft.com/office/drawing/2014/main" id="{72144FAA-732E-4C87-AEAD-096AB35EEDA7}"/>
              </a:ext>
            </a:extLst>
          </p:cNvPr>
          <p:cNvSpPr txBox="1"/>
          <p:nvPr/>
        </p:nvSpPr>
        <p:spPr>
          <a:xfrm>
            <a:off x="281769" y="4751033"/>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sp>
        <p:nvSpPr>
          <p:cNvPr id="12" name="TextBox 11">
            <a:extLst>
              <a:ext uri="{FF2B5EF4-FFF2-40B4-BE49-F238E27FC236}">
                <a16:creationId xmlns:a16="http://schemas.microsoft.com/office/drawing/2014/main" id="{25F217CD-B296-4B79-8154-D6E65E22BACA}"/>
              </a:ext>
            </a:extLst>
          </p:cNvPr>
          <p:cNvSpPr txBox="1"/>
          <p:nvPr/>
        </p:nvSpPr>
        <p:spPr>
          <a:xfrm>
            <a:off x="281768" y="2902109"/>
            <a:ext cx="2863121" cy="461665"/>
          </a:xfrm>
          <a:prstGeom prst="rect">
            <a:avLst/>
          </a:prstGeom>
          <a:noFill/>
          <a:ln>
            <a:solidFill>
              <a:schemeClr val="tx1"/>
            </a:solidFill>
          </a:ln>
        </p:spPr>
        <p:txBody>
          <a:bodyPr wrap="square" rtlCol="0">
            <a:spAutoFit/>
          </a:bodyPr>
          <a:lstStyle/>
          <a:p>
            <a:pPr algn="ctr"/>
            <a:endParaRPr lang="en-GB" sz="2400" dirty="0">
              <a:latin typeface="+mj-lt"/>
            </a:endParaRPr>
          </a:p>
        </p:txBody>
      </p:sp>
      <p:cxnSp>
        <p:nvCxnSpPr>
          <p:cNvPr id="14" name="Straight Arrow Connector 13">
            <a:extLst>
              <a:ext uri="{FF2B5EF4-FFF2-40B4-BE49-F238E27FC236}">
                <a16:creationId xmlns:a16="http://schemas.microsoft.com/office/drawing/2014/main" id="{ECFEEF50-01E3-486A-9E0F-0771C5CA99F5}"/>
              </a:ext>
            </a:extLst>
          </p:cNvPr>
          <p:cNvCxnSpPr>
            <a:stCxn id="2" idx="2"/>
            <a:endCxn id="10" idx="0"/>
          </p:cNvCxnSpPr>
          <p:nvPr/>
        </p:nvCxnSpPr>
        <p:spPr>
          <a:xfrm flipH="1">
            <a:off x="6003559" y="3363776"/>
            <a:ext cx="2" cy="1378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B1CBB42-1D9E-409A-ACE2-D27261D33BDF}"/>
              </a:ext>
            </a:extLst>
          </p:cNvPr>
          <p:cNvCxnSpPr>
            <a:stCxn id="2" idx="3"/>
            <a:endCxn id="8" idx="1"/>
          </p:cNvCxnSpPr>
          <p:nvPr/>
        </p:nvCxnSpPr>
        <p:spPr>
          <a:xfrm flipV="1">
            <a:off x="7435121" y="3132943"/>
            <a:ext cx="129165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4628F96-714B-49E4-84E6-D37BD185386E}"/>
              </a:ext>
            </a:extLst>
          </p:cNvPr>
          <p:cNvCxnSpPr>
            <a:stCxn id="2" idx="2"/>
            <a:endCxn id="9" idx="0"/>
          </p:cNvCxnSpPr>
          <p:nvPr/>
        </p:nvCxnSpPr>
        <p:spPr>
          <a:xfrm>
            <a:off x="6003561" y="3363776"/>
            <a:ext cx="4154773" cy="1378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3A65B84-AC92-46CE-8C04-3FA457F8F23A}"/>
              </a:ext>
            </a:extLst>
          </p:cNvPr>
          <p:cNvCxnSpPr>
            <a:cxnSpLocks/>
            <a:stCxn id="2" idx="2"/>
            <a:endCxn id="11" idx="0"/>
          </p:cNvCxnSpPr>
          <p:nvPr/>
        </p:nvCxnSpPr>
        <p:spPr>
          <a:xfrm flipH="1">
            <a:off x="1713330" y="3363776"/>
            <a:ext cx="4290231" cy="1387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D8BDD44-1FFF-4C1D-B16D-C451084C4582}"/>
              </a:ext>
            </a:extLst>
          </p:cNvPr>
          <p:cNvCxnSpPr>
            <a:stCxn id="2" idx="1"/>
            <a:endCxn id="12" idx="3"/>
          </p:cNvCxnSpPr>
          <p:nvPr/>
        </p:nvCxnSpPr>
        <p:spPr>
          <a:xfrm flipH="1" flipV="1">
            <a:off x="3144889" y="3132942"/>
            <a:ext cx="1427111" cy="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A519CDF-419C-4E5B-9B0F-0FB2450F483A}"/>
              </a:ext>
            </a:extLst>
          </p:cNvPr>
          <p:cNvCxnSpPr>
            <a:stCxn id="2" idx="0"/>
            <a:endCxn id="6" idx="2"/>
          </p:cNvCxnSpPr>
          <p:nvPr/>
        </p:nvCxnSpPr>
        <p:spPr>
          <a:xfrm flipH="1" flipV="1">
            <a:off x="6003560" y="1884681"/>
            <a:ext cx="1" cy="10174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68B6F18C-460C-49C4-977F-048ABB257379}"/>
              </a:ext>
            </a:extLst>
          </p:cNvPr>
          <p:cNvCxnSpPr>
            <a:stCxn id="2" idx="0"/>
            <a:endCxn id="7" idx="2"/>
          </p:cNvCxnSpPr>
          <p:nvPr/>
        </p:nvCxnSpPr>
        <p:spPr>
          <a:xfrm flipV="1">
            <a:off x="6003561" y="1884680"/>
            <a:ext cx="4154773" cy="10174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911075E-FEA9-4625-945C-0562352EC078}"/>
              </a:ext>
            </a:extLst>
          </p:cNvPr>
          <p:cNvCxnSpPr>
            <a:stCxn id="2" idx="0"/>
            <a:endCxn id="5" idx="2"/>
          </p:cNvCxnSpPr>
          <p:nvPr/>
        </p:nvCxnSpPr>
        <p:spPr>
          <a:xfrm flipH="1" flipV="1">
            <a:off x="1713330" y="1884681"/>
            <a:ext cx="4290231" cy="10174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8291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Biometrics</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199862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a range of biometric methods.</a:t>
            </a:r>
          </a:p>
          <a:p>
            <a:pPr algn="ctr"/>
            <a:endParaRPr lang="en-GB" u="sng" dirty="0">
              <a:solidFill>
                <a:schemeClr val="tx1"/>
              </a:solidFill>
              <a:latin typeface="+mj-lt"/>
            </a:endParaRPr>
          </a:p>
          <a:p>
            <a:pPr algn="ctr"/>
            <a:r>
              <a:rPr lang="en-GB" dirty="0">
                <a:solidFill>
                  <a:schemeClr val="tx1"/>
                </a:solidFill>
                <a:latin typeface="+mj-lt"/>
              </a:rPr>
              <a:t>fingerprints</a:t>
            </a:r>
          </a:p>
          <a:p>
            <a:pPr algn="ctr"/>
            <a:r>
              <a:rPr lang="en-GB" dirty="0">
                <a:solidFill>
                  <a:schemeClr val="tx1"/>
                </a:solidFill>
                <a:latin typeface="+mj-lt"/>
              </a:rPr>
              <a:t>voice patterns</a:t>
            </a:r>
          </a:p>
          <a:p>
            <a:pPr algn="ctr"/>
            <a:r>
              <a:rPr lang="en-GB" dirty="0">
                <a:solidFill>
                  <a:schemeClr val="tx1"/>
                </a:solidFill>
                <a:latin typeface="+mj-lt"/>
              </a:rPr>
              <a:t>retinas or irises</a:t>
            </a:r>
          </a:p>
          <a:p>
            <a:pPr algn="ctr"/>
            <a:r>
              <a:rPr lang="en-GB" dirty="0">
                <a:solidFill>
                  <a:schemeClr val="tx1"/>
                </a:solidFill>
                <a:latin typeface="+mj-lt"/>
              </a:rPr>
              <a:t>facial patterns</a:t>
            </a:r>
          </a:p>
          <a:p>
            <a:pPr algn="ctr"/>
            <a:r>
              <a:rPr lang="en-GB" dirty="0">
                <a:solidFill>
                  <a:schemeClr val="tx1"/>
                </a:solidFill>
                <a:latin typeface="+mj-lt"/>
              </a:rPr>
              <a:t>palm prints</a:t>
            </a:r>
          </a:p>
          <a:p>
            <a:pPr algn="ctr"/>
            <a:endParaRPr lang="en-GB"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429000"/>
            <a:ext cx="6642893" cy="309780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what organisations need in order to use biometrics.</a:t>
            </a:r>
          </a:p>
          <a:p>
            <a:pPr algn="ctr"/>
            <a:endParaRPr lang="en-GB" u="sng" dirty="0">
              <a:solidFill>
                <a:schemeClr val="tx1"/>
              </a:solidFill>
              <a:latin typeface="+mj-lt"/>
            </a:endParaRPr>
          </a:p>
          <a:p>
            <a:pPr algn="ctr"/>
            <a:r>
              <a:rPr lang="en-GB" dirty="0">
                <a:solidFill>
                  <a:schemeClr val="tx1"/>
                </a:solidFill>
                <a:latin typeface="+mj-lt"/>
              </a:rPr>
              <a:t>A reader or scanning device that takes a biometric reading from a person</a:t>
            </a:r>
          </a:p>
          <a:p>
            <a:pPr algn="ctr"/>
            <a:r>
              <a:rPr lang="en-GB" dirty="0">
                <a:solidFill>
                  <a:schemeClr val="tx1"/>
                </a:solidFill>
                <a:latin typeface="+mj-lt"/>
              </a:rPr>
              <a:t>Software that can convert the scanned information into digital format for the computer to use. This computer identifies the 'match points' from the digital information</a:t>
            </a:r>
          </a:p>
          <a:p>
            <a:pPr algn="ctr"/>
            <a:r>
              <a:rPr lang="en-GB" dirty="0">
                <a:solidFill>
                  <a:schemeClr val="tx1"/>
                </a:solidFill>
                <a:latin typeface="+mj-lt"/>
              </a:rPr>
              <a:t>Once the match points have been identified the data is compared to all of the records held in the company biometric database. If a matching record is found the individual can be positively identified.</a:t>
            </a:r>
          </a:p>
          <a:p>
            <a:pPr algn="ctr"/>
            <a:endParaRPr lang="en-GB" u="sng" dirty="0">
              <a:solidFill>
                <a:schemeClr val="tx1"/>
              </a:solidFill>
              <a:latin typeface="+mj-lt"/>
            </a:endParaRPr>
          </a:p>
          <a:p>
            <a:pPr algn="ctr"/>
            <a:endParaRPr lang="en-GB"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7" y="730062"/>
            <a:ext cx="4988647" cy="135999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does biometrics mean?</a:t>
            </a:r>
          </a:p>
          <a:p>
            <a:pPr algn="ctr"/>
            <a:r>
              <a:rPr lang="en-GB" dirty="0">
                <a:solidFill>
                  <a:schemeClr val="tx1"/>
                </a:solidFill>
                <a:latin typeface="+mj-lt"/>
              </a:rPr>
              <a:t>Biometrics means to measure and analyse some human characteristic in order to correctly identify an individual.</a:t>
            </a:r>
          </a:p>
        </p:txBody>
      </p:sp>
      <p:pic>
        <p:nvPicPr>
          <p:cNvPr id="2" name="Picture 2" descr="Keeping Mobile Tech in Hotels Secure with Biometrics | By Court Williams –  Hospitality Net">
            <a:extLst>
              <a:ext uri="{FF2B5EF4-FFF2-40B4-BE49-F238E27FC236}">
                <a16:creationId xmlns:a16="http://schemas.microsoft.com/office/drawing/2014/main" id="{E3A53DA7-B040-4E8F-9DA4-96367CB17E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867" y="2228278"/>
            <a:ext cx="5002328" cy="3429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258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Encryption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encryption software?</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225740"/>
            <a:ext cx="5757863" cy="1520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encryption work?</a:t>
            </a:r>
          </a:p>
          <a:p>
            <a:pPr algn="ctr"/>
            <a:endParaRPr lang="en-GB" sz="1400" dirty="0">
              <a:solidFill>
                <a:schemeClr val="tx1"/>
              </a:solidFill>
              <a:latin typeface="+mj-lt"/>
            </a:endParaRPr>
          </a:p>
        </p:txBody>
      </p:sp>
      <p:sp>
        <p:nvSpPr>
          <p:cNvPr id="10" name="Rectangle 9"/>
          <p:cNvSpPr/>
          <p:nvPr/>
        </p:nvSpPr>
        <p:spPr>
          <a:xfrm>
            <a:off x="6063407" y="3898839"/>
            <a:ext cx="5757863" cy="129259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asymmetric encryption?</a:t>
            </a:r>
            <a:endParaRPr lang="en-GB" sz="1600" dirty="0">
              <a:solidFill>
                <a:schemeClr val="tx1"/>
              </a:solidFill>
              <a:latin typeface="+mj-lt"/>
            </a:endParaRPr>
          </a:p>
          <a:p>
            <a:pPr algn="ctr"/>
            <a:endParaRPr lang="en-GB" dirty="0">
              <a:solidFill>
                <a:schemeClr val="tx1"/>
              </a:solidFill>
              <a:latin typeface="+mj-lt"/>
            </a:endParaRPr>
          </a:p>
          <a:p>
            <a:pPr algn="ctr"/>
            <a:endParaRPr lang="en-GB" dirty="0">
              <a:solidFill>
                <a:schemeClr val="tx1"/>
              </a:solidFill>
              <a:latin typeface="+mj-lt"/>
            </a:endParaRPr>
          </a:p>
        </p:txBody>
      </p:sp>
      <p:sp>
        <p:nvSpPr>
          <p:cNvPr id="8" name="Rectangle 7"/>
          <p:cNvSpPr/>
          <p:nvPr/>
        </p:nvSpPr>
        <p:spPr>
          <a:xfrm>
            <a:off x="6063407" y="5364194"/>
            <a:ext cx="5757863" cy="129259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symmetric encryption?</a:t>
            </a:r>
            <a:endParaRPr lang="en-GB" sz="1600" dirty="0">
              <a:solidFill>
                <a:schemeClr val="tx1"/>
              </a:solidFill>
              <a:latin typeface="+mj-lt"/>
            </a:endParaRPr>
          </a:p>
          <a:p>
            <a:pPr algn="ctr"/>
            <a:endParaRPr lang="en-GB" dirty="0">
              <a:solidFill>
                <a:schemeClr val="tx1"/>
              </a:solidFill>
              <a:latin typeface="+mj-lt"/>
            </a:endParaRPr>
          </a:p>
          <a:p>
            <a:pPr algn="ctr"/>
            <a:endParaRPr lang="en-GB" dirty="0">
              <a:solidFill>
                <a:schemeClr val="tx1"/>
              </a:solidFill>
              <a:latin typeface="+mj-lt"/>
            </a:endParaRPr>
          </a:p>
        </p:txBody>
      </p:sp>
      <p:pic>
        <p:nvPicPr>
          <p:cNvPr id="2" name="Picture 1"/>
          <p:cNvPicPr>
            <a:picLocks noChangeAspect="1"/>
          </p:cNvPicPr>
          <p:nvPr/>
        </p:nvPicPr>
        <p:blipFill>
          <a:blip r:embed="rId3"/>
          <a:stretch>
            <a:fillRect/>
          </a:stretch>
        </p:blipFill>
        <p:spPr>
          <a:xfrm>
            <a:off x="140943" y="1188116"/>
            <a:ext cx="5196503" cy="2598252"/>
          </a:xfrm>
          <a:prstGeom prst="rect">
            <a:avLst/>
          </a:prstGeom>
        </p:spPr>
      </p:pic>
      <p:pic>
        <p:nvPicPr>
          <p:cNvPr id="4" name="Picture 3"/>
          <p:cNvPicPr>
            <a:picLocks noChangeAspect="1"/>
          </p:cNvPicPr>
          <p:nvPr/>
        </p:nvPicPr>
        <p:blipFill>
          <a:blip r:embed="rId4"/>
          <a:stretch>
            <a:fillRect/>
          </a:stretch>
        </p:blipFill>
        <p:spPr>
          <a:xfrm>
            <a:off x="157161" y="3898839"/>
            <a:ext cx="5164068" cy="2651308"/>
          </a:xfrm>
          <a:prstGeom prst="rect">
            <a:avLst/>
          </a:prstGeom>
        </p:spPr>
      </p:pic>
    </p:spTree>
    <p:extLst>
      <p:ext uri="{BB962C8B-B14F-4D97-AF65-F5344CB8AC3E}">
        <p14:creationId xmlns:p14="http://schemas.microsoft.com/office/powerpoint/2010/main" val="38753230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Encryption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encryption software?</a:t>
            </a:r>
          </a:p>
          <a:p>
            <a:pPr algn="ctr"/>
            <a:r>
              <a:rPr lang="en-GB" dirty="0">
                <a:solidFill>
                  <a:schemeClr val="tx1"/>
                </a:solidFill>
                <a:latin typeface="+mj-lt"/>
              </a:rPr>
              <a:t>Designed to make data unreadable to users that should have no access to this information.</a:t>
            </a:r>
          </a:p>
          <a:p>
            <a:pPr algn="ctr"/>
            <a:endParaRPr lang="en-GB" sz="1400" dirty="0">
              <a:solidFill>
                <a:schemeClr val="tx1"/>
              </a:solidFill>
              <a:latin typeface="+mj-lt"/>
            </a:endParaRPr>
          </a:p>
        </p:txBody>
      </p:sp>
      <p:sp>
        <p:nvSpPr>
          <p:cNvPr id="23" name="Rectangle 22"/>
          <p:cNvSpPr/>
          <p:nvPr/>
        </p:nvSpPr>
        <p:spPr>
          <a:xfrm>
            <a:off x="6063407" y="2225740"/>
            <a:ext cx="5757863" cy="152035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encryption work?</a:t>
            </a:r>
          </a:p>
          <a:p>
            <a:pPr algn="ctr"/>
            <a:r>
              <a:rPr lang="en-GB" dirty="0">
                <a:solidFill>
                  <a:schemeClr val="tx1"/>
                </a:solidFill>
                <a:latin typeface="+mj-lt"/>
              </a:rPr>
              <a:t>It uses ciphers to substitute letters and symbols with each other. This means the data becomes scrambled and only readable if the user has a key. There are two types: Public key and Private key. </a:t>
            </a:r>
          </a:p>
        </p:txBody>
      </p:sp>
      <p:sp>
        <p:nvSpPr>
          <p:cNvPr id="10" name="Rectangle 9"/>
          <p:cNvSpPr/>
          <p:nvPr/>
        </p:nvSpPr>
        <p:spPr>
          <a:xfrm>
            <a:off x="6063407" y="3898839"/>
            <a:ext cx="5757863" cy="129259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asymmetric encryption?</a:t>
            </a:r>
            <a:endParaRPr lang="en-GB" sz="1600" dirty="0">
              <a:solidFill>
                <a:schemeClr val="tx1"/>
              </a:solidFill>
              <a:latin typeface="+mj-lt"/>
            </a:endParaRPr>
          </a:p>
          <a:p>
            <a:pPr algn="ctr"/>
            <a:r>
              <a:rPr lang="en-GB" dirty="0">
                <a:solidFill>
                  <a:schemeClr val="tx1"/>
                </a:solidFill>
                <a:latin typeface="+mj-lt"/>
              </a:rPr>
              <a:t>Asymmetric encryption uses the public key of the recipient to encrypt the message.</a:t>
            </a:r>
          </a:p>
          <a:p>
            <a:pPr algn="ctr"/>
            <a:endParaRPr lang="en-GB" dirty="0">
              <a:solidFill>
                <a:schemeClr val="tx1"/>
              </a:solidFill>
              <a:latin typeface="+mj-lt"/>
            </a:endParaRPr>
          </a:p>
          <a:p>
            <a:pPr algn="ctr"/>
            <a:endParaRPr lang="en-GB" dirty="0">
              <a:solidFill>
                <a:schemeClr val="tx1"/>
              </a:solidFill>
              <a:latin typeface="+mj-lt"/>
            </a:endParaRPr>
          </a:p>
        </p:txBody>
      </p:sp>
      <p:sp>
        <p:nvSpPr>
          <p:cNvPr id="8" name="Rectangle 7"/>
          <p:cNvSpPr/>
          <p:nvPr/>
        </p:nvSpPr>
        <p:spPr>
          <a:xfrm>
            <a:off x="6063407" y="5364194"/>
            <a:ext cx="5757863" cy="129259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symmetric encryption?</a:t>
            </a:r>
            <a:endParaRPr lang="en-GB" sz="1600" dirty="0">
              <a:solidFill>
                <a:schemeClr val="tx1"/>
              </a:solidFill>
              <a:latin typeface="+mj-lt"/>
            </a:endParaRPr>
          </a:p>
          <a:p>
            <a:pPr algn="ctr"/>
            <a:r>
              <a:rPr lang="en-GB" dirty="0">
                <a:solidFill>
                  <a:schemeClr val="tx1"/>
                </a:solidFill>
                <a:latin typeface="+mj-lt"/>
              </a:rPr>
              <a:t>Symmetric encryption uses a private key to encrypt and decrypt an encrypted message.</a:t>
            </a:r>
          </a:p>
          <a:p>
            <a:pPr algn="ctr"/>
            <a:endParaRPr lang="en-GB" dirty="0">
              <a:solidFill>
                <a:schemeClr val="tx1"/>
              </a:solidFill>
              <a:latin typeface="+mj-lt"/>
            </a:endParaRPr>
          </a:p>
        </p:txBody>
      </p:sp>
      <p:pic>
        <p:nvPicPr>
          <p:cNvPr id="2" name="Picture 1"/>
          <p:cNvPicPr>
            <a:picLocks noChangeAspect="1"/>
          </p:cNvPicPr>
          <p:nvPr/>
        </p:nvPicPr>
        <p:blipFill>
          <a:blip r:embed="rId3"/>
          <a:stretch>
            <a:fillRect/>
          </a:stretch>
        </p:blipFill>
        <p:spPr>
          <a:xfrm>
            <a:off x="140943" y="1188116"/>
            <a:ext cx="5196503" cy="2598252"/>
          </a:xfrm>
          <a:prstGeom prst="rect">
            <a:avLst/>
          </a:prstGeom>
        </p:spPr>
      </p:pic>
      <p:pic>
        <p:nvPicPr>
          <p:cNvPr id="4" name="Picture 3"/>
          <p:cNvPicPr>
            <a:picLocks noChangeAspect="1"/>
          </p:cNvPicPr>
          <p:nvPr/>
        </p:nvPicPr>
        <p:blipFill>
          <a:blip r:embed="rId4"/>
          <a:stretch>
            <a:fillRect/>
          </a:stretch>
        </p:blipFill>
        <p:spPr>
          <a:xfrm>
            <a:off x="157161" y="3898839"/>
            <a:ext cx="5164068" cy="2651308"/>
          </a:xfrm>
          <a:prstGeom prst="rect">
            <a:avLst/>
          </a:prstGeom>
        </p:spPr>
      </p:pic>
    </p:spTree>
    <p:extLst>
      <p:ext uri="{BB962C8B-B14F-4D97-AF65-F5344CB8AC3E}">
        <p14:creationId xmlns:p14="http://schemas.microsoft.com/office/powerpoint/2010/main" val="8882570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Firewall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firewall software?</a:t>
            </a:r>
          </a:p>
        </p:txBody>
      </p:sp>
      <p:sp>
        <p:nvSpPr>
          <p:cNvPr id="23" name="Rectangle 22"/>
          <p:cNvSpPr/>
          <p:nvPr/>
        </p:nvSpPr>
        <p:spPr>
          <a:xfrm>
            <a:off x="6063407" y="2225739"/>
            <a:ext cx="5757863" cy="246424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firewall software work?</a:t>
            </a:r>
          </a:p>
        </p:txBody>
      </p:sp>
      <p:sp>
        <p:nvSpPr>
          <p:cNvPr id="10" name="Rectangle 9"/>
          <p:cNvSpPr/>
          <p:nvPr/>
        </p:nvSpPr>
        <p:spPr>
          <a:xfrm>
            <a:off x="6063407" y="4790977"/>
            <a:ext cx="5757863" cy="186580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are some of the disadvantages associated with using firewall software?</a:t>
            </a:r>
            <a:endParaRPr lang="en-GB" dirty="0">
              <a:solidFill>
                <a:schemeClr val="tx1"/>
              </a:solidFill>
              <a:latin typeface="+mj-lt"/>
            </a:endParaRPr>
          </a:p>
        </p:txBody>
      </p:sp>
      <p:pic>
        <p:nvPicPr>
          <p:cNvPr id="5" name="Picture 4"/>
          <p:cNvPicPr>
            <a:picLocks noChangeAspect="1"/>
          </p:cNvPicPr>
          <p:nvPr/>
        </p:nvPicPr>
        <p:blipFill>
          <a:blip r:embed="rId3"/>
          <a:stretch>
            <a:fillRect/>
          </a:stretch>
        </p:blipFill>
        <p:spPr>
          <a:xfrm>
            <a:off x="157162" y="708672"/>
            <a:ext cx="5565212" cy="2960866"/>
          </a:xfrm>
          <a:prstGeom prst="rect">
            <a:avLst/>
          </a:prstGeom>
        </p:spPr>
      </p:pic>
      <p:pic>
        <p:nvPicPr>
          <p:cNvPr id="6" name="Picture 5"/>
          <p:cNvPicPr>
            <a:picLocks noChangeAspect="1"/>
          </p:cNvPicPr>
          <p:nvPr/>
        </p:nvPicPr>
        <p:blipFill>
          <a:blip r:embed="rId4"/>
          <a:stretch>
            <a:fillRect/>
          </a:stretch>
        </p:blipFill>
        <p:spPr>
          <a:xfrm>
            <a:off x="157162" y="3836005"/>
            <a:ext cx="5251400" cy="2820782"/>
          </a:xfrm>
          <a:prstGeom prst="rect">
            <a:avLst/>
          </a:prstGeom>
        </p:spPr>
      </p:pic>
    </p:spTree>
    <p:extLst>
      <p:ext uri="{BB962C8B-B14F-4D97-AF65-F5344CB8AC3E}">
        <p14:creationId xmlns:p14="http://schemas.microsoft.com/office/powerpoint/2010/main" val="3041113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Firewall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firewall software?</a:t>
            </a:r>
          </a:p>
          <a:p>
            <a:pPr algn="ctr"/>
            <a:r>
              <a:rPr lang="en-GB" dirty="0">
                <a:solidFill>
                  <a:schemeClr val="tx1"/>
                </a:solidFill>
                <a:latin typeface="+mj-lt"/>
              </a:rPr>
              <a:t>Firewall software monitors what data is attempting to enter your computer or network.</a:t>
            </a:r>
            <a:endParaRPr lang="en-GB" sz="1600" dirty="0">
              <a:solidFill>
                <a:schemeClr val="tx1"/>
              </a:solidFill>
              <a:latin typeface="+mj-lt"/>
            </a:endParaRPr>
          </a:p>
        </p:txBody>
      </p:sp>
      <p:sp>
        <p:nvSpPr>
          <p:cNvPr id="23" name="Rectangle 22"/>
          <p:cNvSpPr/>
          <p:nvPr/>
        </p:nvSpPr>
        <p:spPr>
          <a:xfrm>
            <a:off x="6063407" y="2225739"/>
            <a:ext cx="5757863" cy="246424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firewall software work?</a:t>
            </a:r>
          </a:p>
          <a:p>
            <a:pPr algn="ctr"/>
            <a:r>
              <a:rPr lang="en-GB" dirty="0">
                <a:solidFill>
                  <a:schemeClr val="tx1"/>
                </a:solidFill>
                <a:latin typeface="+mj-lt"/>
              </a:rPr>
              <a:t>Firewalls will scan data packets for any malicious code or spot any potential threats that have been spotted before. Once this has been identified as a security risk, the firewall will prevent this from entering the network or reaching your computer. In some cases, it will prompt the user to warn them this might be a suspicious source, providing them with the choice on what to do with this data. </a:t>
            </a:r>
          </a:p>
        </p:txBody>
      </p:sp>
      <p:sp>
        <p:nvSpPr>
          <p:cNvPr id="10" name="Rectangle 9"/>
          <p:cNvSpPr/>
          <p:nvPr/>
        </p:nvSpPr>
        <p:spPr>
          <a:xfrm>
            <a:off x="6063407" y="4790977"/>
            <a:ext cx="5757863" cy="186580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are some of the disadvantages associated with using firewall software?</a:t>
            </a:r>
            <a:endParaRPr lang="en-GB" dirty="0">
              <a:solidFill>
                <a:schemeClr val="tx1"/>
              </a:solidFill>
              <a:latin typeface="+mj-lt"/>
            </a:endParaRPr>
          </a:p>
          <a:p>
            <a:pPr algn="ctr"/>
            <a:r>
              <a:rPr lang="en-GB" dirty="0">
                <a:solidFill>
                  <a:schemeClr val="tx1"/>
                </a:solidFill>
                <a:latin typeface="+mj-lt"/>
              </a:rPr>
              <a:t>Constantly running a firewall in the background can consume processing power and RAM which can </a:t>
            </a:r>
            <a:r>
              <a:rPr lang="en-GB" b="1" dirty="0">
                <a:solidFill>
                  <a:schemeClr val="tx1"/>
                </a:solidFill>
                <a:latin typeface="+mj-lt"/>
              </a:rPr>
              <a:t>impact performance</a:t>
            </a:r>
            <a:r>
              <a:rPr lang="en-GB" dirty="0">
                <a:solidFill>
                  <a:schemeClr val="tx1"/>
                </a:solidFill>
                <a:latin typeface="+mj-lt"/>
              </a:rPr>
              <a:t>.</a:t>
            </a:r>
          </a:p>
          <a:p>
            <a:pPr algn="ctr"/>
            <a:r>
              <a:rPr lang="en-GB" dirty="0">
                <a:solidFill>
                  <a:schemeClr val="tx1"/>
                </a:solidFill>
                <a:latin typeface="+mj-lt"/>
              </a:rPr>
              <a:t>It can be </a:t>
            </a:r>
            <a:r>
              <a:rPr lang="en-GB" b="1" dirty="0">
                <a:solidFill>
                  <a:schemeClr val="tx1"/>
                </a:solidFill>
                <a:latin typeface="+mj-lt"/>
              </a:rPr>
              <a:t>very restrictive</a:t>
            </a:r>
            <a:r>
              <a:rPr lang="en-GB" dirty="0">
                <a:solidFill>
                  <a:schemeClr val="tx1"/>
                </a:solidFill>
                <a:latin typeface="+mj-lt"/>
              </a:rPr>
              <a:t>, which may even stop users performing simple and harmless operations.</a:t>
            </a:r>
          </a:p>
        </p:txBody>
      </p:sp>
      <p:pic>
        <p:nvPicPr>
          <p:cNvPr id="5" name="Picture 4"/>
          <p:cNvPicPr>
            <a:picLocks noChangeAspect="1"/>
          </p:cNvPicPr>
          <p:nvPr/>
        </p:nvPicPr>
        <p:blipFill>
          <a:blip r:embed="rId3"/>
          <a:stretch>
            <a:fillRect/>
          </a:stretch>
        </p:blipFill>
        <p:spPr>
          <a:xfrm>
            <a:off x="157162" y="708672"/>
            <a:ext cx="5565212" cy="2960866"/>
          </a:xfrm>
          <a:prstGeom prst="rect">
            <a:avLst/>
          </a:prstGeom>
        </p:spPr>
      </p:pic>
      <p:pic>
        <p:nvPicPr>
          <p:cNvPr id="6" name="Picture 5"/>
          <p:cNvPicPr>
            <a:picLocks noChangeAspect="1"/>
          </p:cNvPicPr>
          <p:nvPr/>
        </p:nvPicPr>
        <p:blipFill>
          <a:blip r:embed="rId4"/>
          <a:stretch>
            <a:fillRect/>
          </a:stretch>
        </p:blipFill>
        <p:spPr>
          <a:xfrm>
            <a:off x="157162" y="3836005"/>
            <a:ext cx="5251400" cy="2820782"/>
          </a:xfrm>
          <a:prstGeom prst="rect">
            <a:avLst/>
          </a:prstGeom>
        </p:spPr>
      </p:pic>
    </p:spTree>
    <p:extLst>
      <p:ext uri="{BB962C8B-B14F-4D97-AF65-F5344CB8AC3E}">
        <p14:creationId xmlns:p14="http://schemas.microsoft.com/office/powerpoint/2010/main" val="1492513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07886"/>
          </a:xfrm>
          <a:prstGeom prst="rect">
            <a:avLst/>
          </a:prstGeom>
          <a:noFill/>
        </p:spPr>
        <p:txBody>
          <a:bodyPr wrap="square" rtlCol="0">
            <a:spAutoFit/>
          </a:bodyPr>
          <a:lstStyle/>
          <a:p>
            <a:r>
              <a:rPr lang="en-GB" sz="2400" b="1" u="sng" dirty="0">
                <a:latin typeface="+mj-lt"/>
              </a:rPr>
              <a:t>Starter</a:t>
            </a:r>
          </a:p>
          <a:p>
            <a:r>
              <a:rPr lang="en-GB" sz="1600" dirty="0">
                <a:latin typeface="+mj-lt"/>
              </a:rPr>
              <a:t>Identify different strategies that can be put in place prevent threats to data.</a:t>
            </a:r>
          </a:p>
        </p:txBody>
      </p:sp>
      <p:sp>
        <p:nvSpPr>
          <p:cNvPr id="2" name="TextBox 1">
            <a:extLst>
              <a:ext uri="{FF2B5EF4-FFF2-40B4-BE49-F238E27FC236}">
                <a16:creationId xmlns:a16="http://schemas.microsoft.com/office/drawing/2014/main" id="{A98ABC19-7B2A-49AB-96D8-1C9E2CC60138}"/>
              </a:ext>
            </a:extLst>
          </p:cNvPr>
          <p:cNvSpPr txBox="1"/>
          <p:nvPr/>
        </p:nvSpPr>
        <p:spPr>
          <a:xfrm>
            <a:off x="4572000" y="2902111"/>
            <a:ext cx="2863121" cy="461665"/>
          </a:xfrm>
          <a:prstGeom prst="rect">
            <a:avLst/>
          </a:prstGeom>
          <a:noFill/>
          <a:ln>
            <a:solidFill>
              <a:schemeClr val="tx1"/>
            </a:solidFill>
          </a:ln>
        </p:spPr>
        <p:txBody>
          <a:bodyPr wrap="square" rtlCol="0">
            <a:spAutoFit/>
          </a:bodyPr>
          <a:lstStyle/>
          <a:p>
            <a:pPr algn="ctr"/>
            <a:r>
              <a:rPr lang="en-GB" sz="2400" dirty="0">
                <a:latin typeface="+mj-lt"/>
              </a:rPr>
              <a:t>Security measures</a:t>
            </a:r>
          </a:p>
        </p:txBody>
      </p:sp>
      <p:sp>
        <p:nvSpPr>
          <p:cNvPr id="5" name="TextBox 4">
            <a:extLst>
              <a:ext uri="{FF2B5EF4-FFF2-40B4-BE49-F238E27FC236}">
                <a16:creationId xmlns:a16="http://schemas.microsoft.com/office/drawing/2014/main" id="{C1467DEB-0002-4CC8-A082-FEBB98775A19}"/>
              </a:ext>
            </a:extLst>
          </p:cNvPr>
          <p:cNvSpPr txBox="1"/>
          <p:nvPr/>
        </p:nvSpPr>
        <p:spPr>
          <a:xfrm>
            <a:off x="281769" y="1423016"/>
            <a:ext cx="2863121" cy="461665"/>
          </a:xfrm>
          <a:prstGeom prst="rect">
            <a:avLst/>
          </a:prstGeom>
          <a:noFill/>
          <a:ln>
            <a:solidFill>
              <a:schemeClr val="tx1"/>
            </a:solidFill>
          </a:ln>
        </p:spPr>
        <p:txBody>
          <a:bodyPr wrap="square" rtlCol="0">
            <a:spAutoFit/>
          </a:bodyPr>
          <a:lstStyle/>
          <a:p>
            <a:pPr algn="ctr"/>
            <a:r>
              <a:rPr lang="en-GB" sz="2400" dirty="0">
                <a:latin typeface="+mj-lt"/>
              </a:rPr>
              <a:t>Encryption</a:t>
            </a:r>
          </a:p>
        </p:txBody>
      </p:sp>
      <p:sp>
        <p:nvSpPr>
          <p:cNvPr id="6" name="TextBox 5">
            <a:extLst>
              <a:ext uri="{FF2B5EF4-FFF2-40B4-BE49-F238E27FC236}">
                <a16:creationId xmlns:a16="http://schemas.microsoft.com/office/drawing/2014/main" id="{A46313FB-A288-4A8B-BB6D-5152138E1E16}"/>
              </a:ext>
            </a:extLst>
          </p:cNvPr>
          <p:cNvSpPr txBox="1"/>
          <p:nvPr/>
        </p:nvSpPr>
        <p:spPr>
          <a:xfrm>
            <a:off x="4571999" y="1423016"/>
            <a:ext cx="2863121" cy="461665"/>
          </a:xfrm>
          <a:prstGeom prst="rect">
            <a:avLst/>
          </a:prstGeom>
          <a:noFill/>
          <a:ln>
            <a:solidFill>
              <a:schemeClr val="tx1"/>
            </a:solidFill>
          </a:ln>
        </p:spPr>
        <p:txBody>
          <a:bodyPr wrap="square" rtlCol="0">
            <a:spAutoFit/>
          </a:bodyPr>
          <a:lstStyle/>
          <a:p>
            <a:pPr algn="ctr"/>
            <a:r>
              <a:rPr lang="en-GB" sz="2400" dirty="0">
                <a:latin typeface="+mj-lt"/>
              </a:rPr>
              <a:t>Audit trails</a:t>
            </a:r>
          </a:p>
        </p:txBody>
      </p:sp>
      <p:sp>
        <p:nvSpPr>
          <p:cNvPr id="7" name="TextBox 6">
            <a:extLst>
              <a:ext uri="{FF2B5EF4-FFF2-40B4-BE49-F238E27FC236}">
                <a16:creationId xmlns:a16="http://schemas.microsoft.com/office/drawing/2014/main" id="{3976BA0D-917E-406F-9883-02D8E081A924}"/>
              </a:ext>
            </a:extLst>
          </p:cNvPr>
          <p:cNvSpPr txBox="1"/>
          <p:nvPr/>
        </p:nvSpPr>
        <p:spPr>
          <a:xfrm>
            <a:off x="8726773" y="1423015"/>
            <a:ext cx="2863121" cy="461665"/>
          </a:xfrm>
          <a:prstGeom prst="rect">
            <a:avLst/>
          </a:prstGeom>
          <a:noFill/>
          <a:ln>
            <a:solidFill>
              <a:schemeClr val="tx1"/>
            </a:solidFill>
          </a:ln>
        </p:spPr>
        <p:txBody>
          <a:bodyPr wrap="square" rtlCol="0">
            <a:spAutoFit/>
          </a:bodyPr>
          <a:lstStyle/>
          <a:p>
            <a:pPr algn="ctr"/>
            <a:r>
              <a:rPr lang="en-GB" sz="2400" dirty="0">
                <a:latin typeface="+mj-lt"/>
              </a:rPr>
              <a:t>Strong passwords</a:t>
            </a:r>
          </a:p>
        </p:txBody>
      </p:sp>
      <p:sp>
        <p:nvSpPr>
          <p:cNvPr id="8" name="TextBox 7">
            <a:extLst>
              <a:ext uri="{FF2B5EF4-FFF2-40B4-BE49-F238E27FC236}">
                <a16:creationId xmlns:a16="http://schemas.microsoft.com/office/drawing/2014/main" id="{A26C1862-E12C-4B55-B606-387DA9B662F9}"/>
              </a:ext>
            </a:extLst>
          </p:cNvPr>
          <p:cNvSpPr txBox="1"/>
          <p:nvPr/>
        </p:nvSpPr>
        <p:spPr>
          <a:xfrm>
            <a:off x="8726773" y="2902110"/>
            <a:ext cx="2863121" cy="461665"/>
          </a:xfrm>
          <a:prstGeom prst="rect">
            <a:avLst/>
          </a:prstGeom>
          <a:noFill/>
          <a:ln>
            <a:solidFill>
              <a:schemeClr val="tx1"/>
            </a:solidFill>
          </a:ln>
        </p:spPr>
        <p:txBody>
          <a:bodyPr wrap="square" rtlCol="0">
            <a:spAutoFit/>
          </a:bodyPr>
          <a:lstStyle/>
          <a:p>
            <a:pPr algn="ctr"/>
            <a:r>
              <a:rPr lang="en-GB" sz="2400" dirty="0">
                <a:latin typeface="+mj-lt"/>
              </a:rPr>
              <a:t>Network policies</a:t>
            </a:r>
          </a:p>
        </p:txBody>
      </p:sp>
      <p:sp>
        <p:nvSpPr>
          <p:cNvPr id="9" name="TextBox 8">
            <a:extLst>
              <a:ext uri="{FF2B5EF4-FFF2-40B4-BE49-F238E27FC236}">
                <a16:creationId xmlns:a16="http://schemas.microsoft.com/office/drawing/2014/main" id="{E5B55086-AFD8-4234-A7CC-5E629B5753C7}"/>
              </a:ext>
            </a:extLst>
          </p:cNvPr>
          <p:cNvSpPr txBox="1"/>
          <p:nvPr/>
        </p:nvSpPr>
        <p:spPr>
          <a:xfrm>
            <a:off x="8726773" y="4742488"/>
            <a:ext cx="2998575" cy="461665"/>
          </a:xfrm>
          <a:prstGeom prst="rect">
            <a:avLst/>
          </a:prstGeom>
          <a:noFill/>
          <a:ln>
            <a:solidFill>
              <a:schemeClr val="tx1"/>
            </a:solidFill>
          </a:ln>
        </p:spPr>
        <p:txBody>
          <a:bodyPr wrap="square" rtlCol="0">
            <a:spAutoFit/>
          </a:bodyPr>
          <a:lstStyle/>
          <a:p>
            <a:pPr algn="ctr"/>
            <a:r>
              <a:rPr lang="en-GB" sz="2400" dirty="0">
                <a:latin typeface="+mj-lt"/>
              </a:rPr>
              <a:t>Anti-malware software</a:t>
            </a:r>
          </a:p>
        </p:txBody>
      </p:sp>
      <p:sp>
        <p:nvSpPr>
          <p:cNvPr id="10" name="TextBox 9">
            <a:extLst>
              <a:ext uri="{FF2B5EF4-FFF2-40B4-BE49-F238E27FC236}">
                <a16:creationId xmlns:a16="http://schemas.microsoft.com/office/drawing/2014/main" id="{B6AFDEB5-20ED-47A5-9047-5A393288B789}"/>
              </a:ext>
            </a:extLst>
          </p:cNvPr>
          <p:cNvSpPr txBox="1"/>
          <p:nvPr/>
        </p:nvSpPr>
        <p:spPr>
          <a:xfrm>
            <a:off x="4571998" y="4742488"/>
            <a:ext cx="2863121" cy="461665"/>
          </a:xfrm>
          <a:prstGeom prst="rect">
            <a:avLst/>
          </a:prstGeom>
          <a:noFill/>
          <a:ln>
            <a:solidFill>
              <a:schemeClr val="tx1"/>
            </a:solidFill>
          </a:ln>
        </p:spPr>
        <p:txBody>
          <a:bodyPr wrap="square" rtlCol="0">
            <a:spAutoFit/>
          </a:bodyPr>
          <a:lstStyle/>
          <a:p>
            <a:pPr algn="ctr"/>
            <a:r>
              <a:rPr lang="en-GB" sz="2400" dirty="0">
                <a:latin typeface="+mj-lt"/>
              </a:rPr>
              <a:t>User access levels</a:t>
            </a:r>
          </a:p>
        </p:txBody>
      </p:sp>
      <p:sp>
        <p:nvSpPr>
          <p:cNvPr id="11" name="TextBox 10">
            <a:extLst>
              <a:ext uri="{FF2B5EF4-FFF2-40B4-BE49-F238E27FC236}">
                <a16:creationId xmlns:a16="http://schemas.microsoft.com/office/drawing/2014/main" id="{72144FAA-732E-4C87-AEAD-096AB35EEDA7}"/>
              </a:ext>
            </a:extLst>
          </p:cNvPr>
          <p:cNvSpPr txBox="1"/>
          <p:nvPr/>
        </p:nvSpPr>
        <p:spPr>
          <a:xfrm>
            <a:off x="281769" y="4751033"/>
            <a:ext cx="2863121" cy="461665"/>
          </a:xfrm>
          <a:prstGeom prst="rect">
            <a:avLst/>
          </a:prstGeom>
          <a:noFill/>
          <a:ln>
            <a:solidFill>
              <a:schemeClr val="tx1"/>
            </a:solidFill>
          </a:ln>
        </p:spPr>
        <p:txBody>
          <a:bodyPr wrap="square" rtlCol="0">
            <a:spAutoFit/>
          </a:bodyPr>
          <a:lstStyle/>
          <a:p>
            <a:pPr algn="ctr"/>
            <a:r>
              <a:rPr lang="en-GB" sz="2400" dirty="0">
                <a:latin typeface="+mj-lt"/>
              </a:rPr>
              <a:t>Firewalls</a:t>
            </a:r>
          </a:p>
        </p:txBody>
      </p:sp>
      <p:sp>
        <p:nvSpPr>
          <p:cNvPr id="12" name="TextBox 11">
            <a:extLst>
              <a:ext uri="{FF2B5EF4-FFF2-40B4-BE49-F238E27FC236}">
                <a16:creationId xmlns:a16="http://schemas.microsoft.com/office/drawing/2014/main" id="{25F217CD-B296-4B79-8154-D6E65E22BACA}"/>
              </a:ext>
            </a:extLst>
          </p:cNvPr>
          <p:cNvSpPr txBox="1"/>
          <p:nvPr/>
        </p:nvSpPr>
        <p:spPr>
          <a:xfrm>
            <a:off x="281768" y="2902109"/>
            <a:ext cx="2863121" cy="461665"/>
          </a:xfrm>
          <a:prstGeom prst="rect">
            <a:avLst/>
          </a:prstGeom>
          <a:noFill/>
          <a:ln>
            <a:solidFill>
              <a:schemeClr val="tx1"/>
            </a:solidFill>
          </a:ln>
        </p:spPr>
        <p:txBody>
          <a:bodyPr wrap="square" rtlCol="0">
            <a:spAutoFit/>
          </a:bodyPr>
          <a:lstStyle/>
          <a:p>
            <a:pPr algn="ctr"/>
            <a:r>
              <a:rPr lang="en-GB" sz="2400" dirty="0">
                <a:latin typeface="+mj-lt"/>
              </a:rPr>
              <a:t>Penetration Testing</a:t>
            </a:r>
          </a:p>
        </p:txBody>
      </p:sp>
      <p:cxnSp>
        <p:nvCxnSpPr>
          <p:cNvPr id="14" name="Straight Arrow Connector 13">
            <a:extLst>
              <a:ext uri="{FF2B5EF4-FFF2-40B4-BE49-F238E27FC236}">
                <a16:creationId xmlns:a16="http://schemas.microsoft.com/office/drawing/2014/main" id="{ECFEEF50-01E3-486A-9E0F-0771C5CA99F5}"/>
              </a:ext>
            </a:extLst>
          </p:cNvPr>
          <p:cNvCxnSpPr>
            <a:stCxn id="2" idx="2"/>
            <a:endCxn id="10" idx="0"/>
          </p:cNvCxnSpPr>
          <p:nvPr/>
        </p:nvCxnSpPr>
        <p:spPr>
          <a:xfrm flipH="1">
            <a:off x="6003559" y="3363776"/>
            <a:ext cx="2" cy="1378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B1CBB42-1D9E-409A-ACE2-D27261D33BDF}"/>
              </a:ext>
            </a:extLst>
          </p:cNvPr>
          <p:cNvCxnSpPr>
            <a:stCxn id="2" idx="3"/>
            <a:endCxn id="8" idx="1"/>
          </p:cNvCxnSpPr>
          <p:nvPr/>
        </p:nvCxnSpPr>
        <p:spPr>
          <a:xfrm flipV="1">
            <a:off x="7435121" y="3132943"/>
            <a:ext cx="129165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4628F96-714B-49E4-84E6-D37BD185386E}"/>
              </a:ext>
            </a:extLst>
          </p:cNvPr>
          <p:cNvCxnSpPr>
            <a:cxnSpLocks/>
            <a:stCxn id="2" idx="2"/>
            <a:endCxn id="9" idx="0"/>
          </p:cNvCxnSpPr>
          <p:nvPr/>
        </p:nvCxnSpPr>
        <p:spPr>
          <a:xfrm>
            <a:off x="6003561" y="3363776"/>
            <a:ext cx="4222500" cy="1378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3A65B84-AC92-46CE-8C04-3FA457F8F23A}"/>
              </a:ext>
            </a:extLst>
          </p:cNvPr>
          <p:cNvCxnSpPr>
            <a:cxnSpLocks/>
            <a:stCxn id="2" idx="2"/>
            <a:endCxn id="11" idx="0"/>
          </p:cNvCxnSpPr>
          <p:nvPr/>
        </p:nvCxnSpPr>
        <p:spPr>
          <a:xfrm flipH="1">
            <a:off x="1713330" y="3363776"/>
            <a:ext cx="4290231" cy="1387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D8BDD44-1FFF-4C1D-B16D-C451084C4582}"/>
              </a:ext>
            </a:extLst>
          </p:cNvPr>
          <p:cNvCxnSpPr>
            <a:stCxn id="2" idx="1"/>
            <a:endCxn id="12" idx="3"/>
          </p:cNvCxnSpPr>
          <p:nvPr/>
        </p:nvCxnSpPr>
        <p:spPr>
          <a:xfrm flipH="1" flipV="1">
            <a:off x="3144889" y="3132942"/>
            <a:ext cx="1427111" cy="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A519CDF-419C-4E5B-9B0F-0FB2450F483A}"/>
              </a:ext>
            </a:extLst>
          </p:cNvPr>
          <p:cNvCxnSpPr>
            <a:stCxn id="2" idx="0"/>
            <a:endCxn id="6" idx="2"/>
          </p:cNvCxnSpPr>
          <p:nvPr/>
        </p:nvCxnSpPr>
        <p:spPr>
          <a:xfrm flipH="1" flipV="1">
            <a:off x="6003560" y="1884681"/>
            <a:ext cx="1" cy="10174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68B6F18C-460C-49C4-977F-048ABB257379}"/>
              </a:ext>
            </a:extLst>
          </p:cNvPr>
          <p:cNvCxnSpPr>
            <a:stCxn id="2" idx="0"/>
            <a:endCxn id="7" idx="2"/>
          </p:cNvCxnSpPr>
          <p:nvPr/>
        </p:nvCxnSpPr>
        <p:spPr>
          <a:xfrm flipV="1">
            <a:off x="6003561" y="1884680"/>
            <a:ext cx="4154773" cy="10174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911075E-FEA9-4625-945C-0562352EC078}"/>
              </a:ext>
            </a:extLst>
          </p:cNvPr>
          <p:cNvCxnSpPr>
            <a:stCxn id="2" idx="0"/>
            <a:endCxn id="5" idx="2"/>
          </p:cNvCxnSpPr>
          <p:nvPr/>
        </p:nvCxnSpPr>
        <p:spPr>
          <a:xfrm flipH="1" flipV="1">
            <a:off x="1713330" y="1884681"/>
            <a:ext cx="4290231" cy="10174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1312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Learners should understand:</a:t>
            </a:r>
          </a:p>
          <a:p>
            <a:pPr lvl="1"/>
            <a:r>
              <a:rPr lang="en-GB" dirty="0"/>
              <a:t>cyber resilience as being a company’s ability to prepare, survive, respond to and recover from a cyber attack</a:t>
            </a:r>
          </a:p>
          <a:p>
            <a:pPr lvl="1"/>
            <a:r>
              <a:rPr lang="en-GB" dirty="0"/>
              <a:t>the potential consequences to a company of a cyber attack</a:t>
            </a:r>
          </a:p>
          <a:p>
            <a:pPr marL="0" indent="0">
              <a:buNone/>
            </a:pPr>
            <a:endParaRPr lang="en-GB" dirty="0"/>
          </a:p>
          <a:p>
            <a:pPr marL="0" indent="0">
              <a:buNone/>
            </a:pPr>
            <a:endParaRPr lang="en-GB" dirty="0"/>
          </a:p>
          <a:p>
            <a:pPr marL="0" indent="0">
              <a:buNone/>
            </a:pPr>
            <a:endParaRPr lang="en-GB" dirty="0"/>
          </a:p>
          <a:p>
            <a:r>
              <a:rPr lang="en-GB" dirty="0"/>
              <a:t>Explain how networks, systems, transmitted and stored data can be protected using the following security measures:</a:t>
            </a:r>
          </a:p>
          <a:p>
            <a:pPr lvl="1"/>
            <a:r>
              <a:rPr lang="en-GB" dirty="0"/>
              <a:t>encryption</a:t>
            </a:r>
          </a:p>
          <a:p>
            <a:pPr lvl="1"/>
            <a:r>
              <a:rPr lang="en-GB" dirty="0"/>
              <a:t>firewalls</a:t>
            </a:r>
          </a:p>
          <a:p>
            <a:pPr lvl="1"/>
            <a:r>
              <a:rPr lang="en-GB" dirty="0"/>
              <a:t>antivirus software</a:t>
            </a:r>
          </a:p>
          <a:p>
            <a:pPr lvl="1"/>
            <a:r>
              <a:rPr lang="en-GB" dirty="0"/>
              <a:t>hierarchical access levels.</a:t>
            </a:r>
          </a:p>
          <a:p>
            <a:r>
              <a:rPr lang="en-GB" dirty="0"/>
              <a:t>Understand what is meant by the term ‘cyber resilience’, understand the potential consequences of a cyber attack and how to prevent them.</a:t>
            </a:r>
          </a:p>
          <a:p>
            <a:pPr marL="0" indent="0">
              <a:buNone/>
            </a:pPr>
            <a:endParaRPr lang="en-GB"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4</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636" y="3064890"/>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66C18B06-B6D0-4BD8-B7F8-0E4E37731A2E}"/>
              </a:ext>
            </a:extLst>
          </p:cNvPr>
          <p:cNvPicPr>
            <a:picLocks noGrp="1" noChangeAspect="1"/>
          </p:cNvPicPr>
          <p:nvPr>
            <p:ph type="pic" sz="quarter" idx="13"/>
          </p:nvPr>
        </p:nvPicPr>
        <p:blipFill>
          <a:blip r:embed="rId2"/>
          <a:srcRect l="28105" r="28105"/>
          <a:stretch>
            <a:fillRect/>
          </a:stretch>
        </p:blipFill>
        <p:spPr>
          <a:prstGeom prst="rect">
            <a:avLst/>
          </a:prstGeom>
        </p:spPr>
      </p:pic>
    </p:spTree>
    <p:extLst>
      <p:ext uri="{BB962C8B-B14F-4D97-AF65-F5344CB8AC3E}">
        <p14:creationId xmlns:p14="http://schemas.microsoft.com/office/powerpoint/2010/main" val="4191138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Cyber Resilience</a:t>
            </a:r>
          </a:p>
        </p:txBody>
      </p:sp>
      <p:sp>
        <p:nvSpPr>
          <p:cNvPr id="5" name="Slide Number Placeholder 1"/>
          <p:cNvSpPr>
            <a:spLocks noGrp="1"/>
          </p:cNvSpPr>
          <p:nvPr>
            <p:ph type="sldNum" sz="quarter" idx="11"/>
          </p:nvPr>
        </p:nvSpPr>
        <p:spPr>
          <a:xfrm>
            <a:off x="11545566" y="6714000"/>
            <a:ext cx="597600" cy="144000"/>
          </a:xfrm>
        </p:spPr>
        <p:txBody>
          <a:bodyPr/>
          <a:lstStyle/>
          <a:p>
            <a:fld id="{058DB212-BFA2-403F-85EF-DFD3FF6D973A}" type="slidenum">
              <a:rPr lang="en-US" noProof="0" smtClean="0"/>
              <a:pPr/>
              <a:t>5</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13361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cyber resilience?</a:t>
            </a:r>
          </a:p>
        </p:txBody>
      </p:sp>
      <p:sp>
        <p:nvSpPr>
          <p:cNvPr id="8" name="Rectangle 7">
            <a:extLst>
              <a:ext uri="{FF2B5EF4-FFF2-40B4-BE49-F238E27FC236}">
                <a16:creationId xmlns:a16="http://schemas.microsoft.com/office/drawing/2014/main" id="{F99D7224-59A7-4C47-9863-B56C3E76BED7}"/>
              </a:ext>
            </a:extLst>
          </p:cNvPr>
          <p:cNvSpPr/>
          <p:nvPr/>
        </p:nvSpPr>
        <p:spPr>
          <a:xfrm>
            <a:off x="5602513" y="2618288"/>
            <a:ext cx="6413274" cy="396239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consequences could organisations face if they became a victim of a cyber attack?</a:t>
            </a:r>
          </a:p>
          <a:p>
            <a:pPr algn="ctr">
              <a:lnSpc>
                <a:spcPct val="150000"/>
              </a:lnSpc>
            </a:pPr>
            <a:endParaRPr lang="en-GB" sz="1600" dirty="0">
              <a:solidFill>
                <a:schemeClr val="tx1"/>
              </a:solidFill>
              <a:latin typeface="+mj-lt"/>
            </a:endParaRPr>
          </a:p>
        </p:txBody>
      </p:sp>
      <p:sp>
        <p:nvSpPr>
          <p:cNvPr id="9" name="Rectangle 8">
            <a:extLst>
              <a:ext uri="{FF2B5EF4-FFF2-40B4-BE49-F238E27FC236}">
                <a16:creationId xmlns:a16="http://schemas.microsoft.com/office/drawing/2014/main" id="{83172C36-CDFE-4485-B65B-01E875A7E858}"/>
              </a:ext>
            </a:extLst>
          </p:cNvPr>
          <p:cNvSpPr/>
          <p:nvPr/>
        </p:nvSpPr>
        <p:spPr>
          <a:xfrm>
            <a:off x="176212" y="4670911"/>
            <a:ext cx="5295197" cy="190977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 disaster recovery plan?</a:t>
            </a:r>
          </a:p>
        </p:txBody>
      </p:sp>
      <p:pic>
        <p:nvPicPr>
          <p:cNvPr id="10" name="Picture 9">
            <a:extLst>
              <a:ext uri="{FF2B5EF4-FFF2-40B4-BE49-F238E27FC236}">
                <a16:creationId xmlns:a16="http://schemas.microsoft.com/office/drawing/2014/main" id="{23BC622B-5633-4DC0-BE94-061CC30D8B48}"/>
              </a:ext>
            </a:extLst>
          </p:cNvPr>
          <p:cNvPicPr>
            <a:picLocks noChangeAspect="1"/>
          </p:cNvPicPr>
          <p:nvPr/>
        </p:nvPicPr>
        <p:blipFill>
          <a:blip r:embed="rId3"/>
          <a:stretch>
            <a:fillRect/>
          </a:stretch>
        </p:blipFill>
        <p:spPr>
          <a:xfrm>
            <a:off x="157162" y="890714"/>
            <a:ext cx="5286034" cy="3171620"/>
          </a:xfrm>
          <a:prstGeom prst="rect">
            <a:avLst/>
          </a:prstGeom>
          <a:ln>
            <a:solidFill>
              <a:schemeClr val="tx1"/>
            </a:solidFill>
          </a:ln>
        </p:spPr>
      </p:pic>
    </p:spTree>
    <p:extLst>
      <p:ext uri="{BB962C8B-B14F-4D97-AF65-F5344CB8AC3E}">
        <p14:creationId xmlns:p14="http://schemas.microsoft.com/office/powerpoint/2010/main" val="3850889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Cyber Resilience</a:t>
            </a:r>
          </a:p>
        </p:txBody>
      </p:sp>
      <p:sp>
        <p:nvSpPr>
          <p:cNvPr id="5" name="Slide Number Placeholder 1"/>
          <p:cNvSpPr>
            <a:spLocks noGrp="1"/>
          </p:cNvSpPr>
          <p:nvPr>
            <p:ph type="sldNum" sz="quarter" idx="11"/>
          </p:nvPr>
        </p:nvSpPr>
        <p:spPr>
          <a:xfrm>
            <a:off x="11545566" y="6714000"/>
            <a:ext cx="597600" cy="144000"/>
          </a:xfrm>
        </p:spPr>
        <p:txBody>
          <a:bodyPr/>
          <a:lstStyle/>
          <a:p>
            <a:fld id="{058DB212-BFA2-403F-85EF-DFD3FF6D973A}" type="slidenum">
              <a:rPr lang="en-US" noProof="0" smtClean="0"/>
              <a:pPr/>
              <a:t>6</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13361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cyber resilience?</a:t>
            </a:r>
          </a:p>
          <a:p>
            <a:pPr algn="ctr"/>
            <a:r>
              <a:rPr lang="en-GB" dirty="0">
                <a:solidFill>
                  <a:schemeClr val="tx1"/>
                </a:solidFill>
                <a:latin typeface="+mj-lt"/>
              </a:rPr>
              <a:t>It’s the ability to keep your business, data, and devices online no matter what threats come your way. </a:t>
            </a:r>
          </a:p>
        </p:txBody>
      </p:sp>
      <p:sp>
        <p:nvSpPr>
          <p:cNvPr id="8" name="Rectangle 7">
            <a:extLst>
              <a:ext uri="{FF2B5EF4-FFF2-40B4-BE49-F238E27FC236}">
                <a16:creationId xmlns:a16="http://schemas.microsoft.com/office/drawing/2014/main" id="{F99D7224-59A7-4C47-9863-B56C3E76BED7}"/>
              </a:ext>
            </a:extLst>
          </p:cNvPr>
          <p:cNvSpPr/>
          <p:nvPr/>
        </p:nvSpPr>
        <p:spPr>
          <a:xfrm>
            <a:off x="5602513" y="2698230"/>
            <a:ext cx="6413274" cy="388245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consequences could organisations face if they became a victim of a cyber attack?</a:t>
            </a:r>
          </a:p>
          <a:p>
            <a:pPr algn="ctr"/>
            <a:endParaRPr lang="en-GB" u="sng" dirty="0">
              <a:solidFill>
                <a:schemeClr val="tx1"/>
              </a:solidFill>
              <a:latin typeface="+mj-lt"/>
            </a:endParaRPr>
          </a:p>
          <a:p>
            <a:pPr algn="ctr"/>
            <a:r>
              <a:rPr lang="en-GB" dirty="0">
                <a:solidFill>
                  <a:schemeClr val="tx1"/>
                </a:solidFill>
                <a:latin typeface="+mj-lt"/>
              </a:rPr>
              <a:t>Consequences include:</a:t>
            </a:r>
          </a:p>
          <a:p>
            <a:pPr marL="285750" indent="-285750" algn="ctr">
              <a:buFont typeface="Arial" panose="020B0604020202020204" pitchFamily="34" charset="0"/>
              <a:buChar char="•"/>
            </a:pPr>
            <a:r>
              <a:rPr lang="en-GB" dirty="0">
                <a:solidFill>
                  <a:schemeClr val="tx1"/>
                </a:solidFill>
                <a:latin typeface="+mj-lt"/>
              </a:rPr>
              <a:t> temporary or permanent loss of data and information,</a:t>
            </a:r>
          </a:p>
          <a:p>
            <a:pPr marL="285750" indent="-285750" algn="ctr">
              <a:buFont typeface="Arial" panose="020B0604020202020204" pitchFamily="34" charset="0"/>
              <a:buChar char="•"/>
            </a:pPr>
            <a:r>
              <a:rPr lang="en-GB" dirty="0">
                <a:solidFill>
                  <a:schemeClr val="tx1"/>
                </a:solidFill>
                <a:latin typeface="+mj-lt"/>
              </a:rPr>
              <a:t>damaged or corrupted software</a:t>
            </a:r>
          </a:p>
          <a:p>
            <a:pPr marL="285750" indent="-285750" algn="ctr">
              <a:buFont typeface="Arial" panose="020B0604020202020204" pitchFamily="34" charset="0"/>
              <a:buChar char="•"/>
            </a:pPr>
            <a:r>
              <a:rPr lang="en-GB" dirty="0">
                <a:solidFill>
                  <a:schemeClr val="tx1"/>
                </a:solidFill>
                <a:latin typeface="+mj-lt"/>
              </a:rPr>
              <a:t>websites taken down</a:t>
            </a:r>
          </a:p>
          <a:p>
            <a:pPr marL="285750" indent="-285750" algn="ctr">
              <a:buFont typeface="Arial" panose="020B0604020202020204" pitchFamily="34" charset="0"/>
              <a:buChar char="•"/>
            </a:pPr>
            <a:r>
              <a:rPr lang="en-GB" dirty="0">
                <a:solidFill>
                  <a:schemeClr val="tx1"/>
                </a:solidFill>
                <a:latin typeface="+mj-lt"/>
              </a:rPr>
              <a:t>loss of reputation</a:t>
            </a:r>
          </a:p>
          <a:p>
            <a:pPr marL="285750" indent="-285750" algn="ctr">
              <a:buFont typeface="Arial" panose="020B0604020202020204" pitchFamily="34" charset="0"/>
              <a:buChar char="•"/>
            </a:pPr>
            <a:r>
              <a:rPr lang="en-GB" dirty="0">
                <a:solidFill>
                  <a:schemeClr val="tx1"/>
                </a:solidFill>
                <a:latin typeface="+mj-lt"/>
              </a:rPr>
              <a:t>loss of competitive advantage and financial loss.</a:t>
            </a:r>
          </a:p>
          <a:p>
            <a:pPr algn="ctr"/>
            <a:endParaRPr lang="en-GB" u="sng" dirty="0">
              <a:solidFill>
                <a:schemeClr val="tx1"/>
              </a:solidFill>
              <a:latin typeface="+mj-lt"/>
            </a:endParaRPr>
          </a:p>
          <a:p>
            <a:pPr algn="ctr">
              <a:lnSpc>
                <a:spcPct val="150000"/>
              </a:lnSpc>
            </a:pPr>
            <a:endParaRPr lang="en-GB" sz="1600" dirty="0">
              <a:solidFill>
                <a:schemeClr val="tx1"/>
              </a:solidFill>
              <a:latin typeface="+mj-lt"/>
            </a:endParaRPr>
          </a:p>
        </p:txBody>
      </p:sp>
      <p:sp>
        <p:nvSpPr>
          <p:cNvPr id="9" name="Rectangle 8">
            <a:extLst>
              <a:ext uri="{FF2B5EF4-FFF2-40B4-BE49-F238E27FC236}">
                <a16:creationId xmlns:a16="http://schemas.microsoft.com/office/drawing/2014/main" id="{83172C36-CDFE-4485-B65B-01E875A7E858}"/>
              </a:ext>
            </a:extLst>
          </p:cNvPr>
          <p:cNvSpPr/>
          <p:nvPr/>
        </p:nvSpPr>
        <p:spPr>
          <a:xfrm>
            <a:off x="176212" y="4601981"/>
            <a:ext cx="5295197" cy="197870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 disaster recovery plan?</a:t>
            </a:r>
          </a:p>
          <a:p>
            <a:pPr algn="ctr"/>
            <a:r>
              <a:rPr lang="en-GB" dirty="0">
                <a:solidFill>
                  <a:schemeClr val="tx1"/>
                </a:solidFill>
                <a:latin typeface="+mj-lt"/>
              </a:rPr>
              <a:t>To plan for different types of</a:t>
            </a:r>
          </a:p>
          <a:p>
            <a:pPr algn="ctr"/>
            <a:r>
              <a:rPr lang="en-GB" dirty="0">
                <a:solidFill>
                  <a:schemeClr val="tx1"/>
                </a:solidFill>
                <a:latin typeface="+mj-lt"/>
              </a:rPr>
              <a:t>disaster that could occur, ranging from a power cut</a:t>
            </a:r>
          </a:p>
          <a:p>
            <a:pPr algn="ctr"/>
            <a:r>
              <a:rPr lang="en-GB" dirty="0">
                <a:solidFill>
                  <a:schemeClr val="tx1"/>
                </a:solidFill>
                <a:latin typeface="+mj-lt"/>
              </a:rPr>
              <a:t>to a natural disaster and highlight step by step</a:t>
            </a:r>
          </a:p>
          <a:p>
            <a:pPr algn="ctr"/>
            <a:r>
              <a:rPr lang="en-GB" dirty="0">
                <a:solidFill>
                  <a:schemeClr val="tx1"/>
                </a:solidFill>
                <a:latin typeface="+mj-lt"/>
              </a:rPr>
              <a:t>how the business will recover. It should include</a:t>
            </a:r>
          </a:p>
          <a:p>
            <a:pPr algn="ctr"/>
            <a:r>
              <a:rPr lang="en-GB" dirty="0">
                <a:solidFill>
                  <a:schemeClr val="tx1"/>
                </a:solidFill>
                <a:latin typeface="+mj-lt"/>
              </a:rPr>
              <a:t>details of strategies to deal with primarily the loss of</a:t>
            </a:r>
          </a:p>
          <a:p>
            <a:pPr algn="ctr"/>
            <a:r>
              <a:rPr lang="en-GB" dirty="0">
                <a:solidFill>
                  <a:schemeClr val="tx1"/>
                </a:solidFill>
                <a:latin typeface="+mj-lt"/>
              </a:rPr>
              <a:t>data but also hardware, staff and buildings.</a:t>
            </a:r>
          </a:p>
        </p:txBody>
      </p:sp>
      <p:pic>
        <p:nvPicPr>
          <p:cNvPr id="10" name="Picture 9">
            <a:extLst>
              <a:ext uri="{FF2B5EF4-FFF2-40B4-BE49-F238E27FC236}">
                <a16:creationId xmlns:a16="http://schemas.microsoft.com/office/drawing/2014/main" id="{23BC622B-5633-4DC0-BE94-061CC30D8B48}"/>
              </a:ext>
            </a:extLst>
          </p:cNvPr>
          <p:cNvPicPr>
            <a:picLocks noChangeAspect="1"/>
          </p:cNvPicPr>
          <p:nvPr/>
        </p:nvPicPr>
        <p:blipFill>
          <a:blip r:embed="rId3"/>
          <a:stretch>
            <a:fillRect/>
          </a:stretch>
        </p:blipFill>
        <p:spPr>
          <a:xfrm>
            <a:off x="157162" y="890714"/>
            <a:ext cx="5286034" cy="3171620"/>
          </a:xfrm>
          <a:prstGeom prst="rect">
            <a:avLst/>
          </a:prstGeom>
          <a:ln>
            <a:solidFill>
              <a:schemeClr val="tx1"/>
            </a:solidFill>
          </a:ln>
        </p:spPr>
      </p:pic>
    </p:spTree>
    <p:extLst>
      <p:ext uri="{BB962C8B-B14F-4D97-AF65-F5344CB8AC3E}">
        <p14:creationId xmlns:p14="http://schemas.microsoft.com/office/powerpoint/2010/main" val="308513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Penetration testing</a:t>
            </a:r>
          </a:p>
        </p:txBody>
      </p:sp>
      <p:sp>
        <p:nvSpPr>
          <p:cNvPr id="5" name="Slide Number Placeholder 1"/>
          <p:cNvSpPr>
            <a:spLocks noGrp="1"/>
          </p:cNvSpPr>
          <p:nvPr>
            <p:ph type="sldNum" sz="quarter" idx="11"/>
          </p:nvPr>
        </p:nvSpPr>
        <p:spPr>
          <a:xfrm>
            <a:off x="11545566" y="6714000"/>
            <a:ext cx="597600" cy="144000"/>
          </a:xfrm>
        </p:spPr>
        <p:txBody>
          <a:bodyPr/>
          <a:lstStyle/>
          <a:p>
            <a:fld id="{058DB212-BFA2-403F-85EF-DFD3FF6D973A}" type="slidenum">
              <a:rPr lang="en-US" noProof="0" smtClean="0"/>
              <a:pPr/>
              <a:t>7</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63046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penetration testing?</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8" name="Rectangle 7">
            <a:extLst>
              <a:ext uri="{FF2B5EF4-FFF2-40B4-BE49-F238E27FC236}">
                <a16:creationId xmlns:a16="http://schemas.microsoft.com/office/drawing/2014/main" id="{F99D7224-59A7-4C47-9863-B56C3E76BED7}"/>
              </a:ext>
            </a:extLst>
          </p:cNvPr>
          <p:cNvSpPr/>
          <p:nvPr/>
        </p:nvSpPr>
        <p:spPr>
          <a:xfrm>
            <a:off x="5602513" y="3200284"/>
            <a:ext cx="6413274" cy="338039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one pro and one con to using penetration testing.</a:t>
            </a:r>
          </a:p>
          <a:p>
            <a:pPr algn="ctr"/>
            <a:endParaRPr lang="en-GB" u="sng" dirty="0">
              <a:solidFill>
                <a:schemeClr val="tx1"/>
              </a:solidFill>
              <a:latin typeface="+mj-lt"/>
            </a:endParaRPr>
          </a:p>
          <a:p>
            <a:pPr algn="ctr">
              <a:lnSpc>
                <a:spcPct val="150000"/>
              </a:lnSpc>
            </a:pPr>
            <a:endParaRPr lang="en-GB" sz="1600" dirty="0">
              <a:solidFill>
                <a:schemeClr val="tx1"/>
              </a:solidFill>
              <a:latin typeface="+mj-lt"/>
            </a:endParaRPr>
          </a:p>
        </p:txBody>
      </p:sp>
      <p:pic>
        <p:nvPicPr>
          <p:cNvPr id="2" name="Picture 1">
            <a:extLst>
              <a:ext uri="{FF2B5EF4-FFF2-40B4-BE49-F238E27FC236}">
                <a16:creationId xmlns:a16="http://schemas.microsoft.com/office/drawing/2014/main" id="{418EB5EE-BE1A-4B9E-B48F-184E1361898C}"/>
              </a:ext>
            </a:extLst>
          </p:cNvPr>
          <p:cNvPicPr>
            <a:picLocks noChangeAspect="1"/>
          </p:cNvPicPr>
          <p:nvPr/>
        </p:nvPicPr>
        <p:blipFill>
          <a:blip r:embed="rId3"/>
          <a:stretch>
            <a:fillRect/>
          </a:stretch>
        </p:blipFill>
        <p:spPr>
          <a:xfrm>
            <a:off x="219381" y="850734"/>
            <a:ext cx="5176528" cy="2911797"/>
          </a:xfrm>
          <a:prstGeom prst="rect">
            <a:avLst/>
          </a:prstGeom>
          <a:ln>
            <a:solidFill>
              <a:schemeClr val="tx1"/>
            </a:solidFill>
          </a:ln>
        </p:spPr>
      </p:pic>
      <p:sp>
        <p:nvSpPr>
          <p:cNvPr id="9" name="Rectangle 8">
            <a:extLst>
              <a:ext uri="{FF2B5EF4-FFF2-40B4-BE49-F238E27FC236}">
                <a16:creationId xmlns:a16="http://schemas.microsoft.com/office/drawing/2014/main" id="{E142BF12-E8CA-4F66-A7E7-B079136EB89C}"/>
              </a:ext>
            </a:extLst>
          </p:cNvPr>
          <p:cNvSpPr/>
          <p:nvPr/>
        </p:nvSpPr>
        <p:spPr>
          <a:xfrm>
            <a:off x="219381" y="3934801"/>
            <a:ext cx="5176528" cy="264588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difference between black box testing and white box testing?</a:t>
            </a:r>
          </a:p>
          <a:p>
            <a:pPr algn="ctr"/>
            <a:endParaRPr lang="en-GB" u="sng" dirty="0">
              <a:solidFill>
                <a:schemeClr val="tx1"/>
              </a:solidFill>
              <a:latin typeface="+mj-lt"/>
            </a:endParaRPr>
          </a:p>
          <a:p>
            <a:pPr algn="ctr"/>
            <a:endParaRPr lang="en-GB" u="sng" dirty="0">
              <a:solidFill>
                <a:schemeClr val="tx1"/>
              </a:solidFill>
              <a:latin typeface="+mj-lt"/>
            </a:endParaRPr>
          </a:p>
        </p:txBody>
      </p:sp>
    </p:spTree>
    <p:extLst>
      <p:ext uri="{BB962C8B-B14F-4D97-AF65-F5344CB8AC3E}">
        <p14:creationId xmlns:p14="http://schemas.microsoft.com/office/powerpoint/2010/main" val="1321659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Penetration testing</a:t>
            </a:r>
          </a:p>
        </p:txBody>
      </p:sp>
      <p:sp>
        <p:nvSpPr>
          <p:cNvPr id="5" name="Slide Number Placeholder 1"/>
          <p:cNvSpPr>
            <a:spLocks noGrp="1"/>
          </p:cNvSpPr>
          <p:nvPr>
            <p:ph type="sldNum" sz="quarter" idx="11"/>
          </p:nvPr>
        </p:nvSpPr>
        <p:spPr>
          <a:xfrm>
            <a:off x="11545566" y="6714000"/>
            <a:ext cx="597600" cy="144000"/>
          </a:xfrm>
          <a:solidFill>
            <a:schemeClr val="accent5">
              <a:lumMod val="20000"/>
              <a:lumOff val="80000"/>
            </a:schemeClr>
          </a:solidFill>
        </p:spPr>
        <p:txBody>
          <a:bodyPr/>
          <a:lstStyle/>
          <a:p>
            <a:fld id="{058DB212-BFA2-403F-85EF-DFD3FF6D973A}" type="slidenum">
              <a:rPr lang="en-US" noProof="0" smtClean="0"/>
              <a:pPr/>
              <a:t>8</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63046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penetration testing?</a:t>
            </a:r>
          </a:p>
          <a:p>
            <a:pPr algn="ctr"/>
            <a:endParaRPr lang="en-GB" u="sng" dirty="0">
              <a:solidFill>
                <a:schemeClr val="tx1"/>
              </a:solidFill>
              <a:latin typeface="+mj-lt"/>
            </a:endParaRPr>
          </a:p>
          <a:p>
            <a:pPr algn="ctr"/>
            <a:r>
              <a:rPr lang="en-GB" dirty="0">
                <a:solidFill>
                  <a:schemeClr val="tx1"/>
                </a:solidFill>
                <a:latin typeface="+mj-lt"/>
              </a:rPr>
              <a:t>A penetration test, also known as a pen test, is a simulated cyber attack against your computer system to check for exploitable vulnerabilities.</a:t>
            </a:r>
          </a:p>
          <a:p>
            <a:pPr algn="ctr"/>
            <a:endParaRPr lang="en-GB" u="sng" dirty="0">
              <a:solidFill>
                <a:schemeClr val="tx1"/>
              </a:solidFill>
              <a:latin typeface="+mj-lt"/>
            </a:endParaRPr>
          </a:p>
        </p:txBody>
      </p:sp>
      <p:sp>
        <p:nvSpPr>
          <p:cNvPr id="8" name="Rectangle 7">
            <a:extLst>
              <a:ext uri="{FF2B5EF4-FFF2-40B4-BE49-F238E27FC236}">
                <a16:creationId xmlns:a16="http://schemas.microsoft.com/office/drawing/2014/main" id="{F99D7224-59A7-4C47-9863-B56C3E76BED7}"/>
              </a:ext>
            </a:extLst>
          </p:cNvPr>
          <p:cNvSpPr/>
          <p:nvPr/>
        </p:nvSpPr>
        <p:spPr>
          <a:xfrm>
            <a:off x="5602513" y="3200284"/>
            <a:ext cx="6413274" cy="338039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one pro and one con to using penetration testing.</a:t>
            </a:r>
          </a:p>
          <a:p>
            <a:pPr algn="ctr"/>
            <a:endParaRPr lang="en-GB" u="sng" dirty="0">
              <a:solidFill>
                <a:schemeClr val="tx1"/>
              </a:solidFill>
              <a:latin typeface="+mj-lt"/>
            </a:endParaRPr>
          </a:p>
          <a:p>
            <a:pPr algn="ctr"/>
            <a:r>
              <a:rPr lang="en-GB" u="sng" dirty="0">
                <a:solidFill>
                  <a:schemeClr val="tx1"/>
                </a:solidFill>
                <a:latin typeface="+mj-lt"/>
              </a:rPr>
              <a:t>Pro </a:t>
            </a:r>
          </a:p>
          <a:p>
            <a:pPr algn="ctr"/>
            <a:r>
              <a:rPr lang="en-GB" dirty="0">
                <a:solidFill>
                  <a:schemeClr val="tx1"/>
                </a:solidFill>
                <a:latin typeface="+mj-lt"/>
              </a:rPr>
              <a:t>This more accurately models the risk faced from attackers that are unknown or unaffiliated to the target organisation. </a:t>
            </a:r>
          </a:p>
          <a:p>
            <a:pPr algn="ctr"/>
            <a:endParaRPr lang="en-GB" dirty="0">
              <a:solidFill>
                <a:schemeClr val="tx1"/>
              </a:solidFill>
              <a:latin typeface="+mj-lt"/>
            </a:endParaRPr>
          </a:p>
          <a:p>
            <a:pPr algn="ctr"/>
            <a:r>
              <a:rPr lang="en-GB" u="sng" dirty="0">
                <a:solidFill>
                  <a:schemeClr val="tx1"/>
                </a:solidFill>
                <a:latin typeface="+mj-lt"/>
              </a:rPr>
              <a:t>Con </a:t>
            </a:r>
          </a:p>
          <a:p>
            <a:pPr algn="ctr"/>
            <a:r>
              <a:rPr lang="en-GB" dirty="0">
                <a:solidFill>
                  <a:schemeClr val="tx1"/>
                </a:solidFill>
                <a:latin typeface="+mj-lt"/>
              </a:rPr>
              <a:t>The lack of information can also result in vulnerabilities remaining undiscovered in the time allocated for testing.</a:t>
            </a:r>
          </a:p>
          <a:p>
            <a:pPr algn="ctr">
              <a:lnSpc>
                <a:spcPct val="150000"/>
              </a:lnSpc>
            </a:pPr>
            <a:endParaRPr lang="en-GB" sz="1600" dirty="0">
              <a:solidFill>
                <a:schemeClr val="tx1"/>
              </a:solidFill>
              <a:latin typeface="+mj-lt"/>
            </a:endParaRPr>
          </a:p>
        </p:txBody>
      </p:sp>
      <p:pic>
        <p:nvPicPr>
          <p:cNvPr id="2" name="Picture 1">
            <a:extLst>
              <a:ext uri="{FF2B5EF4-FFF2-40B4-BE49-F238E27FC236}">
                <a16:creationId xmlns:a16="http://schemas.microsoft.com/office/drawing/2014/main" id="{418EB5EE-BE1A-4B9E-B48F-184E1361898C}"/>
              </a:ext>
            </a:extLst>
          </p:cNvPr>
          <p:cNvPicPr>
            <a:picLocks noChangeAspect="1"/>
          </p:cNvPicPr>
          <p:nvPr/>
        </p:nvPicPr>
        <p:blipFill>
          <a:blip r:embed="rId3"/>
          <a:stretch>
            <a:fillRect/>
          </a:stretch>
        </p:blipFill>
        <p:spPr>
          <a:xfrm>
            <a:off x="219381" y="850734"/>
            <a:ext cx="5176528" cy="2911797"/>
          </a:xfrm>
          <a:prstGeom prst="rect">
            <a:avLst/>
          </a:prstGeom>
          <a:ln>
            <a:solidFill>
              <a:schemeClr val="tx1"/>
            </a:solidFill>
          </a:ln>
        </p:spPr>
      </p:pic>
      <p:sp>
        <p:nvSpPr>
          <p:cNvPr id="9" name="Rectangle 8">
            <a:extLst>
              <a:ext uri="{FF2B5EF4-FFF2-40B4-BE49-F238E27FC236}">
                <a16:creationId xmlns:a16="http://schemas.microsoft.com/office/drawing/2014/main" id="{E142BF12-E8CA-4F66-A7E7-B079136EB89C}"/>
              </a:ext>
            </a:extLst>
          </p:cNvPr>
          <p:cNvSpPr/>
          <p:nvPr/>
        </p:nvSpPr>
        <p:spPr>
          <a:xfrm>
            <a:off x="219381" y="3934801"/>
            <a:ext cx="5176528" cy="264588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difference between black box testing and white box testing?</a:t>
            </a:r>
          </a:p>
          <a:p>
            <a:pPr algn="ctr"/>
            <a:endParaRPr lang="en-GB" u="sng" dirty="0">
              <a:solidFill>
                <a:schemeClr val="tx1"/>
              </a:solidFill>
              <a:latin typeface="+mj-lt"/>
            </a:endParaRPr>
          </a:p>
          <a:p>
            <a:pPr algn="ctr"/>
            <a:r>
              <a:rPr lang="en-GB" dirty="0">
                <a:solidFill>
                  <a:schemeClr val="tx1"/>
                </a:solidFill>
                <a:latin typeface="+mj-lt"/>
              </a:rPr>
              <a:t>White box testing involves full information about the target is shared with the testers. Whereas, black box testing requires no information is shared with the testers about the internals of the target.</a:t>
            </a:r>
          </a:p>
          <a:p>
            <a:pPr algn="ctr"/>
            <a:endParaRPr lang="en-GB" u="sng" dirty="0">
              <a:solidFill>
                <a:schemeClr val="tx1"/>
              </a:solidFill>
              <a:latin typeface="+mj-lt"/>
            </a:endParaRPr>
          </a:p>
        </p:txBody>
      </p:sp>
    </p:spTree>
    <p:extLst>
      <p:ext uri="{BB962C8B-B14F-4D97-AF65-F5344CB8AC3E}">
        <p14:creationId xmlns:p14="http://schemas.microsoft.com/office/powerpoint/2010/main" val="2158078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461665"/>
          </a:xfrm>
          <a:prstGeom prst="rect">
            <a:avLst/>
          </a:prstGeom>
          <a:noFill/>
        </p:spPr>
        <p:txBody>
          <a:bodyPr wrap="square" rtlCol="0">
            <a:spAutoFit/>
          </a:bodyPr>
          <a:lstStyle/>
          <a:p>
            <a:r>
              <a:rPr lang="en-GB" sz="2400" b="1" u="sng" dirty="0">
                <a:latin typeface="+mj-lt"/>
              </a:rPr>
              <a:t>Strong passwords</a:t>
            </a:r>
          </a:p>
        </p:txBody>
      </p:sp>
      <p:sp>
        <p:nvSpPr>
          <p:cNvPr id="5" name="Slide Number Placeholder 1"/>
          <p:cNvSpPr>
            <a:spLocks noGrp="1"/>
          </p:cNvSpPr>
          <p:nvPr>
            <p:ph type="sldNum" sz="quarter" idx="11"/>
          </p:nvPr>
        </p:nvSpPr>
        <p:spPr>
          <a:xfrm>
            <a:off x="11545566" y="6714000"/>
            <a:ext cx="597600" cy="144000"/>
          </a:xfrm>
        </p:spPr>
        <p:txBody>
          <a:bodyPr/>
          <a:lstStyle/>
          <a:p>
            <a:fld id="{058DB212-BFA2-403F-85EF-DFD3FF6D973A}" type="slidenum">
              <a:rPr lang="en-US" noProof="0" smtClean="0"/>
              <a:pPr/>
              <a:t>9</a:t>
            </a:fld>
            <a:endParaRPr lang="en-US" noProof="0" dirty="0"/>
          </a:p>
        </p:txBody>
      </p:sp>
      <p:sp>
        <p:nvSpPr>
          <p:cNvPr id="6" name="Rectangle 5"/>
          <p:cNvSpPr/>
          <p:nvPr/>
        </p:nvSpPr>
        <p:spPr>
          <a:xfrm>
            <a:off x="5602515" y="850734"/>
            <a:ext cx="6413274"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7" name="Rectangle 6"/>
          <p:cNvSpPr/>
          <p:nvPr/>
        </p:nvSpPr>
        <p:spPr>
          <a:xfrm>
            <a:off x="5602513" y="1397547"/>
            <a:ext cx="6413274" cy="176537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 strong password?</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8" name="Rectangle 7">
            <a:extLst>
              <a:ext uri="{FF2B5EF4-FFF2-40B4-BE49-F238E27FC236}">
                <a16:creationId xmlns:a16="http://schemas.microsoft.com/office/drawing/2014/main" id="{F99D7224-59A7-4C47-9863-B56C3E76BED7}"/>
              </a:ext>
            </a:extLst>
          </p:cNvPr>
          <p:cNvSpPr/>
          <p:nvPr/>
        </p:nvSpPr>
        <p:spPr>
          <a:xfrm>
            <a:off x="5602513" y="3335198"/>
            <a:ext cx="6413274" cy="324548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features that make up a strong password.</a:t>
            </a:r>
          </a:p>
          <a:p>
            <a:pPr algn="ctr"/>
            <a:endParaRPr lang="en-GB" u="sng" dirty="0">
              <a:solidFill>
                <a:schemeClr val="tx1"/>
              </a:solidFill>
              <a:latin typeface="+mj-lt"/>
            </a:endParaRPr>
          </a:p>
          <a:p>
            <a:pPr algn="ctr"/>
            <a:endParaRPr lang="en-GB" u="sng" dirty="0">
              <a:solidFill>
                <a:schemeClr val="tx1"/>
              </a:solidFill>
              <a:latin typeface="+mj-lt"/>
            </a:endParaRPr>
          </a:p>
          <a:p>
            <a:pPr algn="ctr">
              <a:lnSpc>
                <a:spcPct val="150000"/>
              </a:lnSpc>
            </a:pPr>
            <a:endParaRPr lang="en-GB" sz="1600" dirty="0">
              <a:solidFill>
                <a:schemeClr val="tx1"/>
              </a:solidFill>
              <a:latin typeface="+mj-lt"/>
            </a:endParaRPr>
          </a:p>
        </p:txBody>
      </p:sp>
      <p:pic>
        <p:nvPicPr>
          <p:cNvPr id="4" name="Picture 3">
            <a:extLst>
              <a:ext uri="{FF2B5EF4-FFF2-40B4-BE49-F238E27FC236}">
                <a16:creationId xmlns:a16="http://schemas.microsoft.com/office/drawing/2014/main" id="{ED9DA7BC-D18A-44F3-9FAF-5DC4B870F3A0}"/>
              </a:ext>
            </a:extLst>
          </p:cNvPr>
          <p:cNvPicPr>
            <a:picLocks noChangeAspect="1"/>
          </p:cNvPicPr>
          <p:nvPr/>
        </p:nvPicPr>
        <p:blipFill>
          <a:blip r:embed="rId3"/>
          <a:stretch>
            <a:fillRect/>
          </a:stretch>
        </p:blipFill>
        <p:spPr>
          <a:xfrm>
            <a:off x="176211" y="858747"/>
            <a:ext cx="5158221" cy="2708066"/>
          </a:xfrm>
          <a:prstGeom prst="rect">
            <a:avLst/>
          </a:prstGeom>
          <a:ln>
            <a:solidFill>
              <a:schemeClr val="tx1"/>
            </a:solidFill>
          </a:ln>
        </p:spPr>
      </p:pic>
      <p:sp>
        <p:nvSpPr>
          <p:cNvPr id="11" name="Rectangle 10">
            <a:extLst>
              <a:ext uri="{FF2B5EF4-FFF2-40B4-BE49-F238E27FC236}">
                <a16:creationId xmlns:a16="http://schemas.microsoft.com/office/drawing/2014/main" id="{B5FAD2C1-2055-403D-BF7E-89E7AEEC0A1D}"/>
              </a:ext>
            </a:extLst>
          </p:cNvPr>
          <p:cNvSpPr/>
          <p:nvPr/>
        </p:nvSpPr>
        <p:spPr>
          <a:xfrm>
            <a:off x="176211" y="4212236"/>
            <a:ext cx="5158221" cy="236844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 brute force attack?</a:t>
            </a:r>
          </a:p>
          <a:p>
            <a:pPr algn="ctr"/>
            <a:endParaRPr lang="en-GB" u="sng" dirty="0">
              <a:solidFill>
                <a:schemeClr val="tx1"/>
              </a:solidFill>
              <a:latin typeface="+mj-lt"/>
            </a:endParaRPr>
          </a:p>
          <a:p>
            <a:pPr algn="ctr"/>
            <a:endParaRPr lang="en-GB" u="sng" dirty="0">
              <a:solidFill>
                <a:schemeClr val="tx1"/>
              </a:solidFill>
              <a:latin typeface="+mj-lt"/>
            </a:endParaRPr>
          </a:p>
        </p:txBody>
      </p:sp>
    </p:spTree>
    <p:extLst>
      <p:ext uri="{BB962C8B-B14F-4D97-AF65-F5344CB8AC3E}">
        <p14:creationId xmlns:p14="http://schemas.microsoft.com/office/powerpoint/2010/main" val="780169044"/>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1935</Words>
  <Application>Microsoft Office PowerPoint</Application>
  <PresentationFormat>Widescreen</PresentationFormat>
  <Paragraphs>282</Paragraphs>
  <Slides>24</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Lucida Sans Typewriter</vt:lpstr>
      <vt:lpstr>Times New Roman</vt:lpstr>
      <vt:lpstr>Tw Cen MT</vt:lpstr>
      <vt:lpstr>Office Theme</vt:lpstr>
      <vt:lpstr>WJEC GCSE Digital Technology</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2021-07-06T14:17:22Z</dcterms:modified>
</cp:coreProperties>
</file>